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75"/>
  </p:notesMasterIdLst>
  <p:sldIdLst>
    <p:sldId id="256" r:id="rId3"/>
    <p:sldId id="32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27" r:id="rId58"/>
    <p:sldId id="310" r:id="rId59"/>
    <p:sldId id="311" r:id="rId60"/>
    <p:sldId id="312" r:id="rId61"/>
    <p:sldId id="313" r:id="rId62"/>
    <p:sldId id="324" r:id="rId63"/>
    <p:sldId id="314" r:id="rId64"/>
    <p:sldId id="315" r:id="rId65"/>
    <p:sldId id="316" r:id="rId66"/>
    <p:sldId id="325" r:id="rId67"/>
    <p:sldId id="317" r:id="rId68"/>
    <p:sldId id="318" r:id="rId69"/>
    <p:sldId id="319" r:id="rId70"/>
    <p:sldId id="320" r:id="rId71"/>
    <p:sldId id="321" r:id="rId72"/>
    <p:sldId id="322" r:id="rId73"/>
    <p:sldId id="323" r:id="rId74"/>
  </p:sldIdLst>
  <p:sldSz cx="9144000" cy="5143500" type="screen16x9"/>
  <p:notesSz cx="6858000" cy="9144000"/>
  <p:embeddedFontLst>
    <p:embeddedFont>
      <p:font typeface="Calibri" panose="020F0502020204030204" pitchFamily="34" charset="0"/>
      <p:regular r:id="rId76"/>
      <p:bold r:id="rId77"/>
      <p:italic r:id="rId78"/>
      <p:boldItalic r:id="rId79"/>
    </p:embeddedFont>
    <p:embeddedFont>
      <p:font typeface="Noto Sans Symbols" panose="020B0604020202020204" charset="0"/>
      <p:regular r:id="rId80"/>
      <p:bold r:id="rId81"/>
    </p:embeddedFont>
    <p:embeddedFont>
      <p:font typeface="Roboto" panose="02000000000000000000" pitchFamily="2"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g+1rp9Y5FUSMtt0SAufLqMCBRu6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e Caillouet" initials="LC" lastIdx="1" clrIdx="0">
    <p:extLst>
      <p:ext uri="{19B8F6BF-5375-455C-9EA6-DF929625EA0E}">
        <p15:presenceInfo xmlns:p15="http://schemas.microsoft.com/office/powerpoint/2012/main" userId="370496a7cc821d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32E054-707B-4E79-BAC2-C5DB232FEDA0}">
  <a:tblStyle styleId="{F732E054-707B-4E79-BAC2-C5DB232FEDA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72"/>
      </p:cViewPr>
      <p:guideLst>
        <p:guide orient="horz" pos="16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1.fntdata"/><Relationship Id="rId84" Type="http://schemas.openxmlformats.org/officeDocument/2006/relationships/font" Target="fonts/font9.fntdata"/><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4.fntdata"/><Relationship Id="rId87"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7.fntdata"/><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3.fntdata"/><Relationship Id="rId81" Type="http://schemas.openxmlformats.org/officeDocument/2006/relationships/font" Target="fonts/font6.fntdata"/><Relationship Id="rId86"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298450" algn="l" rtl="0">
              <a:lnSpc>
                <a:spcPct val="115000"/>
              </a:lnSpc>
              <a:spcBef>
                <a:spcPts val="1200"/>
              </a:spcBef>
              <a:spcAft>
                <a:spcPts val="0"/>
              </a:spcAft>
              <a:buClr>
                <a:srgbClr val="135D6D"/>
              </a:buClr>
              <a:buSzPts val="1070"/>
              <a:buFont typeface="Arial"/>
              <a:buChar char="•"/>
            </a:pPr>
            <a:r>
              <a:rPr lang="fr" sz="1100" b="0" i="0" u="none" strike="noStrike" cap="none">
                <a:solidFill>
                  <a:schemeClr val="dk1"/>
                </a:solidFill>
                <a:latin typeface="Twentieth Century"/>
                <a:ea typeface="Twentieth Century"/>
                <a:cs typeface="Twentieth Century"/>
                <a:sym typeface="Twentieth Century"/>
              </a:rPr>
              <a:t>La fresque est modulable !</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 Jeu 4 ou Jeu 3 + Jeu 4 = 1h/1h30</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version « Quizz » + Jeu 3 + Jeu 4 + petit débat = 2h</a:t>
            </a:r>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Deux tables de 2h : Jeu 1+3 et Jeu 1+4 puis débat commun </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a:solidFill>
                  <a:schemeClr val="dk1"/>
                </a:solidFill>
              </a:rPr>
              <a:t>Des cartes </a:t>
            </a:r>
            <a:r>
              <a:rPr lang="fr" b="1">
                <a:solidFill>
                  <a:srgbClr val="135D6D"/>
                </a:solidFill>
              </a:rPr>
              <a:t>Références</a:t>
            </a:r>
            <a:r>
              <a:rPr lang="fr">
                <a:solidFill>
                  <a:srgbClr val="135D6D"/>
                </a:solidFill>
              </a:rPr>
              <a:t> </a:t>
            </a:r>
            <a:r>
              <a:rPr lang="fr">
                <a:solidFill>
                  <a:schemeClr val="dk1"/>
                </a:solidFill>
              </a:rPr>
              <a:t>sont en appui.</a:t>
            </a:r>
            <a:endParaRPr/>
          </a:p>
          <a:p>
            <a:pPr marL="0" marR="0" lvl="0" indent="0" algn="l" rtl="0">
              <a:lnSpc>
                <a:spcPct val="100000"/>
              </a:lnSpc>
              <a:spcBef>
                <a:spcPts val="0"/>
              </a:spcBef>
              <a:spcAft>
                <a:spcPts val="0"/>
              </a:spcAft>
              <a:buClr>
                <a:srgbClr val="000000"/>
              </a:buClr>
              <a:buSzPts val="1100"/>
              <a:buFont typeface="Arial"/>
              <a:buNone/>
            </a:pPr>
            <a:r>
              <a:rPr lang="fr" sz="1100">
                <a:solidFill>
                  <a:srgbClr val="135D6D"/>
                </a:solidFill>
              </a:rPr>
              <a:t>En ligne : </a:t>
            </a:r>
            <a:r>
              <a:rPr lang="fr" sz="1100">
                <a:solidFill>
                  <a:schemeClr val="dk1"/>
                </a:solidFill>
              </a:rPr>
              <a:t>laisser les légendes des cartes pour l’export Mural</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Replacer les cartes sur le plateau au fur et à mesure pour optimiser les flèches</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Gardien du temps : être un peu plus présent lorsque les participants prennent du retard</a:t>
            </a:r>
            <a:endParaRPr sz="1100"/>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5a74a3913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15a74a3913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F4AB88CD-BC71-723B-4BD0-331C67B4A885}"/>
            </a:ext>
          </a:extLst>
        </p:cNvPr>
        <p:cNvGrpSpPr/>
        <p:nvPr/>
      </p:nvGrpSpPr>
      <p:grpSpPr>
        <a:xfrm>
          <a:off x="0" y="0"/>
          <a:ext cx="0" cy="0"/>
          <a:chOff x="0" y="0"/>
          <a:chExt cx="0" cy="0"/>
        </a:xfrm>
      </p:grpSpPr>
      <p:sp>
        <p:nvSpPr>
          <p:cNvPr id="124" name="Google Shape;124;p10:notes">
            <a:extLst>
              <a:ext uri="{FF2B5EF4-FFF2-40B4-BE49-F238E27FC236}">
                <a16:creationId xmlns:a16="http://schemas.microsoft.com/office/drawing/2014/main" id="{EE7C4F0A-B4A0-2D80-DBE1-B11DDBB38F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10:notes">
            <a:extLst>
              <a:ext uri="{FF2B5EF4-FFF2-40B4-BE49-F238E27FC236}">
                <a16:creationId xmlns:a16="http://schemas.microsoft.com/office/drawing/2014/main" id="{095C44CB-5947-4480-6924-695CE57AE18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extLst>
      <p:ext uri="{BB962C8B-B14F-4D97-AF65-F5344CB8AC3E}">
        <p14:creationId xmlns:p14="http://schemas.microsoft.com/office/powerpoint/2010/main" val="116853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3f3c47a6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g13f3c47a6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135D6D"/>
              </a:buClr>
              <a:buSzPts val="1946"/>
              <a:buFont typeface="Arial"/>
              <a:buChar char="•"/>
            </a:pPr>
            <a:r>
              <a:rPr lang="fr" sz="1700">
                <a:solidFill>
                  <a:schemeClr val="dk1"/>
                </a:solidFill>
              </a:rPr>
              <a:t>Sources scientifiques principales :</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INRAE (Institut National de Recherche pour l’Agriculture, l’Alimentation et l’Environnement, ex. IRSTEA, ex. CEMAGREF)</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Abbott, B.W., </a:t>
            </a:r>
            <a:r>
              <a:rPr lang="fr" sz="1300" i="1">
                <a:solidFill>
                  <a:schemeClr val="dk1"/>
                </a:solidFill>
              </a:rPr>
              <a:t>et al.</a:t>
            </a:r>
            <a:r>
              <a:rPr lang="fr" sz="1300">
                <a:solidFill>
                  <a:schemeClr val="dk1"/>
                </a:solidFill>
              </a:rPr>
              <a:t> Human domination of the global water cycle absent from depictions and perceptions. </a:t>
            </a:r>
            <a:r>
              <a:rPr lang="fr" sz="1300" i="1">
                <a:solidFill>
                  <a:schemeClr val="dk1"/>
                </a:solidFill>
              </a:rPr>
              <a:t>Nat. Geosci.</a:t>
            </a:r>
            <a:r>
              <a:rPr lang="fr" sz="1300">
                <a:solidFill>
                  <a:schemeClr val="dk1"/>
                </a:solidFill>
              </a:rPr>
              <a:t> 12, 533–540 (2019). </a:t>
            </a:r>
            <a:r>
              <a:rPr lang="fr" sz="1300" u="sng">
                <a:solidFill>
                  <a:schemeClr val="hlink"/>
                </a:solidFill>
              </a:rPr>
              <a:t>https://doi.org/10.1038/s41561-019-0374-y</a:t>
            </a:r>
            <a:endParaRPr sz="13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800"/>
              <a:buFont typeface="Arial"/>
              <a:buNone/>
            </a:pPr>
            <a:r>
              <a:rPr lang="fr" sz="1200">
                <a:solidFill>
                  <a:schemeClr val="dk1"/>
                </a:solidFill>
              </a:rPr>
              <a:t>Eau prélevée non restituée (demander une reformulation et donner des exemples)</a:t>
            </a:r>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L’Homme utilise des stocks dont certains sont non renouvelables, ou sont renouvelables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En France, 2/3 de l’eau potable provient des nappes souterraines, et 1/3 des cours d’eau et lacs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Une partie de l’eau n’est pas restituée au milieu d’origine après usage. Cette partie est variable selon les usages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Expliquez leur bien le tableau des prélèvements / conso, en leur disant que ces chiffres sont pour leur compréhension et si jamais ils ont des questions de la part de participants, mais qu'ils ne doivent pas donner tout le détail a chaque fois.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Eau prélevée non restituée (pour aider, on peut donner les exemples de ce qui est restitué ou non pour chaque usage)</a:t>
            </a:r>
            <a:endParaRPr sz="1100"/>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Eventuellement donner les chiffres par volume France</a:t>
            </a:r>
            <a:endParaRPr sz="1100"/>
          </a:p>
          <a:p>
            <a:pPr marL="114300" lvl="0" indent="0" algn="l" rtl="0">
              <a:lnSpc>
                <a:spcPct val="115000"/>
              </a:lnSpc>
              <a:spcBef>
                <a:spcPts val="0"/>
              </a:spcBef>
              <a:spcAft>
                <a:spcPts val="0"/>
              </a:spcAft>
              <a:buClr>
                <a:schemeClr val="dk1"/>
              </a:buClr>
              <a:buSzPts val="1800"/>
              <a:buNone/>
            </a:pPr>
            <a:endParaRPr sz="1200">
              <a:solidFill>
                <a:schemeClr val="dk1"/>
              </a:solidFill>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l" rtl="0">
              <a:lnSpc>
                <a:spcPct val="115000"/>
              </a:lnSpc>
              <a:spcBef>
                <a:spcPts val="0"/>
              </a:spcBef>
              <a:spcAft>
                <a:spcPts val="0"/>
              </a:spcAft>
              <a:buClr>
                <a:srgbClr val="135D6D"/>
              </a:buClr>
              <a:buSzPts val="1800"/>
              <a:buFont typeface="Arial"/>
              <a:buChar char="•"/>
            </a:pPr>
            <a:r>
              <a:rPr lang="fr" sz="1100"/>
              <a:t>L’agriculture prélève peu mais restitue peu également, et prélève en été</a:t>
            </a:r>
            <a:endParaRPr/>
          </a:p>
          <a:p>
            <a:pPr marL="457200" lvl="0" indent="-298450" algn="l" rtl="0">
              <a:lnSpc>
                <a:spcPct val="115000"/>
              </a:lnSpc>
              <a:spcBef>
                <a:spcPts val="0"/>
              </a:spcBef>
              <a:spcAft>
                <a:spcPts val="0"/>
              </a:spcAft>
              <a:buClr>
                <a:srgbClr val="135D6D"/>
              </a:buClr>
              <a:buSzPts val="1800"/>
              <a:buFont typeface="Arial"/>
              <a:buChar char="•"/>
            </a:pPr>
            <a:r>
              <a:rPr lang="fr" sz="1100"/>
              <a:t>La production d’électricité prélève énormément avec peu de pertes, mais du fait des gros prélèvements, ça fait un % non négligeable de non restitution</a:t>
            </a:r>
            <a:endParaRPr/>
          </a:p>
          <a:p>
            <a:pPr marL="457200" lvl="0" indent="-298450" algn="l" rtl="0">
              <a:lnSpc>
                <a:spcPct val="115000"/>
              </a:lnSpc>
              <a:spcBef>
                <a:spcPts val="0"/>
              </a:spcBef>
              <a:spcAft>
                <a:spcPts val="0"/>
              </a:spcAft>
              <a:buClr>
                <a:srgbClr val="135D6D"/>
              </a:buClr>
              <a:buSzPts val="1800"/>
              <a:buFont typeface="Arial"/>
              <a:buChar char="•"/>
            </a:pPr>
            <a:r>
              <a:rPr lang="fr" sz="1100"/>
              <a:t>La non restitution du domestique sont liées aux fuites et au jardin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t>Donner le nombre de flèches par carte peut aider, on liste les impacts PRINCIPAUX </a:t>
            </a:r>
            <a:r>
              <a:rPr lang="fr" sz="1100">
                <a:solidFill>
                  <a:srgbClr val="135D6D"/>
                </a:solidFill>
              </a:rPr>
              <a:t>(=&gt; qu’est ce qui cause la majorité de l’impact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sz="2000">
                <a:solidFill>
                  <a:srgbClr val="135D6D"/>
                </a:solidFill>
              </a:rPr>
              <a:t>Messages clés</a:t>
            </a:r>
            <a:endParaRPr>
              <a:solidFill>
                <a:srgbClr val="135D6D"/>
              </a:solidFill>
            </a:endParaRPr>
          </a:p>
          <a:p>
            <a:pPr marL="114300" lvl="0" indent="0" algn="l" rtl="0">
              <a:lnSpc>
                <a:spcPct val="115000"/>
              </a:lnSpc>
              <a:spcBef>
                <a:spcPts val="0"/>
              </a:spcBef>
              <a:spcAft>
                <a:spcPts val="0"/>
              </a:spcAft>
              <a:buClr>
                <a:schemeClr val="dk1"/>
              </a:buClr>
              <a:buSzPts val="1800"/>
              <a:buNone/>
            </a:pPr>
            <a:r>
              <a:rPr lang="fr" sz="1800">
                <a:solidFill>
                  <a:schemeClr val="dk1"/>
                </a:solidFill>
              </a:rPr>
              <a:t>En synthèse, on recense 4 types d’impact sur la ressource en eau :</a:t>
            </a:r>
            <a:endParaRPr/>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prélèvements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rejets / l’introduction de polluants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construction d’aménagements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modification des sols et du couvert végétal</a:t>
            </a:r>
            <a:endParaRPr sz="18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22f74069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f22f74069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Comment se caractérisent les impacts suivants du changement climatique sur le cycle de l’eau ?</a:t>
            </a:r>
            <a:endParaRPr/>
          </a:p>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Post-its et </a:t>
            </a:r>
            <a:r>
              <a:rPr lang="fr" sz="1100">
                <a:solidFill>
                  <a:srgbClr val="135D6D"/>
                </a:solidFill>
              </a:rPr>
              <a:t>vignettes +/- à placer </a:t>
            </a:r>
            <a:r>
              <a:rPr lang="fr" sz="1100">
                <a:solidFill>
                  <a:schemeClr val="dk1"/>
                </a:solidFill>
              </a:rPr>
              <a:t>sur le plateau déjà en place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Tous les résultats dépendent du </a:t>
            </a:r>
            <a:r>
              <a:rPr lang="fr" sz="1800">
                <a:solidFill>
                  <a:srgbClr val="135D6D"/>
                </a:solidFill>
              </a:rPr>
              <a:t>scénario d’émission de GES considéré, </a:t>
            </a:r>
            <a:r>
              <a:rPr lang="fr" sz="1800">
                <a:solidFill>
                  <a:schemeClr val="dk1"/>
                </a:solidFill>
              </a:rPr>
              <a:t>de l’échéance à laquelle on se place (milieu de siècle, fin de siècle).</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 jeu ne peut pas représenter la variabilité spatiale ou temporelle des événements;</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a:t>
            </a:r>
            <a:r>
              <a:rPr lang="fr" sz="1800">
                <a:solidFill>
                  <a:srgbClr val="135D6D"/>
                </a:solidFill>
              </a:rPr>
              <a:t>résultats ont tous une incertitude</a:t>
            </a:r>
            <a:r>
              <a:rPr lang="fr" sz="1800">
                <a:solidFill>
                  <a:schemeClr val="dk1"/>
                </a:solidFill>
              </a:rPr>
              <a:t>, qui est plus ou moins grande selon le phénomène considéré.</a:t>
            </a:r>
            <a:endParaRPr sz="2400"/>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résultats dépendent notamment de </a:t>
            </a:r>
            <a:r>
              <a:rPr lang="fr" sz="1800">
                <a:solidFill>
                  <a:srgbClr val="135D6D"/>
                </a:solidFill>
              </a:rPr>
              <a:t>l’évolution des activités humaines </a:t>
            </a:r>
            <a:r>
              <a:rPr lang="fr" sz="1800">
                <a:solidFill>
                  <a:schemeClr val="dk1"/>
                </a:solidFill>
              </a:rPr>
              <a:t>(émissions de GES, changements techniques, changements sociétaux…)</a:t>
            </a:r>
            <a:endParaRPr sz="2400"/>
          </a:p>
          <a:p>
            <a:pPr marL="914400" marR="0" lvl="1" indent="-163957" algn="just" rtl="0">
              <a:lnSpc>
                <a:spcPct val="115000"/>
              </a:lnSpc>
              <a:spcBef>
                <a:spcPts val="0"/>
              </a:spcBef>
              <a:spcAft>
                <a:spcPts val="0"/>
              </a:spcAft>
              <a:buClr>
                <a:srgbClr val="135D6D"/>
              </a:buClr>
              <a:buSzPts val="2118"/>
              <a:buFont typeface="Arial"/>
              <a:buNone/>
            </a:pPr>
            <a:endParaRPr sz="1800">
              <a:solidFill>
                <a:schemeClr val="dk1"/>
              </a:solidFill>
            </a:endParaRPr>
          </a:p>
          <a:p>
            <a:pPr marL="914400" marR="0" lvl="1" indent="-163957" algn="just" rtl="0">
              <a:lnSpc>
                <a:spcPct val="115000"/>
              </a:lnSpc>
              <a:spcBef>
                <a:spcPts val="0"/>
              </a:spcBef>
              <a:spcAft>
                <a:spcPts val="0"/>
              </a:spcAft>
              <a:buClr>
                <a:srgbClr val="135D6D"/>
              </a:buClr>
              <a:buSzPts val="2118"/>
              <a:buFont typeface="Arial"/>
              <a:buNone/>
            </a:pP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le lieu considéré</a:t>
            </a:r>
            <a:r>
              <a:rPr lang="fr" sz="1800">
                <a:solidFill>
                  <a:schemeClr val="dk1"/>
                </a:solidFill>
              </a:rPr>
              <a:t>.</a:t>
            </a: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la période de l’année.</a:t>
            </a:r>
            <a:endParaRPr>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6" name="Google Shape;746;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just"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Précipitations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Cours d’eau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Sols (-)</a:t>
            </a:r>
            <a:endParaRPr sz="1100"/>
          </a:p>
          <a:p>
            <a:pPr marL="114300" lvl="0" indent="0" algn="just" rtl="0">
              <a:lnSpc>
                <a:spcPct val="115000"/>
              </a:lnSpc>
              <a:spcBef>
                <a:spcPts val="0"/>
              </a:spcBef>
              <a:spcAft>
                <a:spcPts val="0"/>
              </a:spcAft>
              <a:buClr>
                <a:schemeClr val="dk1"/>
              </a:buClr>
              <a:buSzPts val="1800"/>
              <a:buNone/>
            </a:pPr>
            <a:r>
              <a:rPr lang="fr">
                <a:solidFill>
                  <a:srgbClr val="135D6D"/>
                </a:solidFill>
              </a:rPr>
              <a:t>Messages clés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On aura certainement </a:t>
            </a:r>
            <a:r>
              <a:rPr lang="fr" sz="1100">
                <a:solidFill>
                  <a:srgbClr val="135D6D"/>
                </a:solidFill>
              </a:rPr>
              <a:t>besoin de plus d’eau </a:t>
            </a:r>
            <a:r>
              <a:rPr lang="fr" sz="1100">
                <a:solidFill>
                  <a:schemeClr val="dk1"/>
                </a:solidFill>
              </a:rPr>
              <a:t>(+ chaud, + d’irrigation etc.), mais les </a:t>
            </a:r>
            <a:r>
              <a:rPr lang="fr" sz="1100">
                <a:solidFill>
                  <a:srgbClr val="135D6D"/>
                </a:solidFill>
              </a:rPr>
              <a:t>stocks disponibles vont diminuer</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En 2050, on estime que les sols seront en sécheresse constante par rapport aux années pré-1990. Pourtant, ce sont ces sols qui permettent d’avoir une agriculture de qualité, et d’alimenter nos bassines naturelles : les nappes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solidFill>
                  <a:schemeClr val="dk1"/>
                </a:solidFill>
              </a:rPr>
              <a:t>Introduire le débat avec la notion </a:t>
            </a:r>
            <a:r>
              <a:rPr lang="fr" sz="1100" b="1">
                <a:solidFill>
                  <a:srgbClr val="135D6D"/>
                </a:solidFill>
              </a:rPr>
              <a:t>d’empreinte eau </a:t>
            </a:r>
            <a:r>
              <a:rPr lang="fr" sz="11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Introduire le débat avec la notion </a:t>
            </a:r>
            <a:r>
              <a:rPr lang="fr" sz="1800" b="1">
                <a:solidFill>
                  <a:srgbClr val="135D6D"/>
                </a:solidFill>
              </a:rPr>
              <a:t>d’empreinte eau </a:t>
            </a:r>
            <a:r>
              <a:rPr lang="fr" sz="18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rgbClr val="000000"/>
                </a:solidFill>
                <a:latin typeface="Calibri"/>
                <a:ea typeface="Calibri"/>
                <a:cs typeface="Calibri"/>
                <a:sym typeface="Calibri"/>
              </a:rPr>
              <a:t>L’empreinte eau est la quantité d’eau qui est nécessaire pour construire un produit de A à Z. Par exemple, pour produire un T-Shirt, il faut faire pousser du coton, le récolter, le traiter, le manutentionner, le transporter, utiliser de l’électricité, de l’essence, etc. La définition prise ici est celle du Water Footprint Network.</a:t>
            </a:r>
            <a:endParaRPr sz="1800">
              <a:solidFill>
                <a:schemeClr val="dk1"/>
              </a:solidFill>
            </a:endParaRPr>
          </a:p>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7" name="Google Shape;77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133964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f22f74069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gf22f74069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4" name="Google Shape;814;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0" name="Google Shape;820;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0" name="Google Shape;820;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8065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f22f7406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6" name="Google Shape;826;gf22f74069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300037" algn="just" rtl="0">
              <a:lnSpc>
                <a:spcPct val="90000"/>
              </a:lnSpc>
              <a:spcBef>
                <a:spcPts val="800"/>
              </a:spcBef>
              <a:spcAft>
                <a:spcPts val="0"/>
              </a:spcAft>
              <a:buClr>
                <a:srgbClr val="135D6D"/>
              </a:buClr>
              <a:buSzPts val="971"/>
              <a:buFont typeface="Arial"/>
              <a:buChar char="•"/>
            </a:pPr>
            <a:r>
              <a:rPr lang="fr"/>
              <a:t>Mail automatique deux jours avant avec la liste des participants et le zoom (récupérable aussi sur le planning), sachant que le lien zoom est déjà donné aux inscrits via leur billet billetweb</a:t>
            </a:r>
            <a:endParaRPr/>
          </a:p>
          <a:p>
            <a:pPr marL="914400" lvl="1" indent="-300037" algn="just" rtl="0">
              <a:lnSpc>
                <a:spcPct val="90000"/>
              </a:lnSpc>
              <a:spcBef>
                <a:spcPts val="800"/>
              </a:spcBef>
              <a:spcAft>
                <a:spcPts val="0"/>
              </a:spcAft>
              <a:buClr>
                <a:srgbClr val="135D6D"/>
              </a:buClr>
              <a:buSzPts val="971"/>
              <a:buFont typeface="Arial"/>
              <a:buChar char="•"/>
            </a:pPr>
            <a:r>
              <a:rPr lang="fr"/>
              <a:t>Code couleur (sessions en ligne, en présentiel, ouvertes en doublon pro, ateliers hors asso, formations)</a:t>
            </a:r>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des ateliers Hors Asso si vous voulez proposer à d’autres animateurs de co animer</a:t>
            </a:r>
            <a:endParaRPr/>
          </a:p>
          <a:p>
            <a:pPr marL="900113" lvl="1" indent="-285750" algn="just" rtl="0">
              <a:lnSpc>
                <a:spcPct val="90000"/>
              </a:lnSpc>
              <a:spcBef>
                <a:spcPts val="800"/>
              </a:spcBef>
              <a:spcAft>
                <a:spcPts val="0"/>
              </a:spcAft>
              <a:buClr>
                <a:srgbClr val="135D6D"/>
              </a:buClr>
              <a:buSzPts val="971"/>
              <a:buFont typeface="Arial"/>
              <a:buChar char="•"/>
            </a:pPr>
            <a:r>
              <a:rPr lang="fr" b="1">
                <a:solidFill>
                  <a:srgbClr val="FF0000"/>
                </a:solidFill>
              </a:rPr>
              <a:t>Planning passé : uniquement les sessions que vous avez animé</a:t>
            </a:r>
            <a:endParaRPr>
              <a:solidFill>
                <a:schemeClr val="dk1"/>
              </a:solidFill>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un atelier hors asso pour le compteur, avec le nombre de participants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3" name="Google Shape;883;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8" name="Google Shape;88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8"/>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7" name="Google Shape;17;p48"/>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p4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19" name="Google Shape;19;p48"/>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de">
  <p:cSld name="1_Vide 2">
    <p:bg>
      <p:bgPr>
        <a:solidFill>
          <a:srgbClr val="135D6D"/>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8"/>
        <p:cNvGrpSpPr/>
        <p:nvPr/>
      </p:nvGrpSpPr>
      <p:grpSpPr>
        <a:xfrm>
          <a:off x="0" y="0"/>
          <a:ext cx="0" cy="0"/>
          <a:chOff x="0" y="0"/>
          <a:chExt cx="0" cy="0"/>
        </a:xfrm>
      </p:grpSpPr>
      <p:sp>
        <p:nvSpPr>
          <p:cNvPr id="69" name="Google Shape;69;p55"/>
          <p:cNvSpPr txBox="1">
            <a:spLocks noGrp="1"/>
          </p:cNvSpPr>
          <p:nvPr>
            <p:ph type="title"/>
          </p:nvPr>
        </p:nvSpPr>
        <p:spPr>
          <a:xfrm>
            <a:off x="768096" y="353632"/>
            <a:ext cx="3291840" cy="130302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000"/>
              <a:buFont typeface="Twentieth Century"/>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5"/>
          <p:cNvSpPr txBox="1">
            <a:spLocks noGrp="1"/>
          </p:cNvSpPr>
          <p:nvPr>
            <p:ph type="body" idx="1"/>
          </p:nvPr>
        </p:nvSpPr>
        <p:spPr>
          <a:xfrm>
            <a:off x="4286250" y="617220"/>
            <a:ext cx="4258818" cy="38884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sz="1800"/>
            </a:lvl1pPr>
            <a:lvl2pPr marL="914400" lvl="1" indent="-323850" algn="l">
              <a:lnSpc>
                <a:spcPct val="90000"/>
              </a:lnSpc>
              <a:spcBef>
                <a:spcPts val="150"/>
              </a:spcBef>
              <a:spcAft>
                <a:spcPts val="0"/>
              </a:spcAft>
              <a:buSzPts val="1500"/>
              <a:buChar char="?"/>
              <a:defRPr sz="1500"/>
            </a:lvl2pPr>
            <a:lvl3pPr marL="1371600" lvl="2" indent="-304800" algn="l">
              <a:lnSpc>
                <a:spcPct val="90000"/>
              </a:lnSpc>
              <a:spcBef>
                <a:spcPts val="300"/>
              </a:spcBef>
              <a:spcAft>
                <a:spcPts val="0"/>
              </a:spcAft>
              <a:buSzPts val="1200"/>
              <a:buChar char="?"/>
              <a:defRPr sz="1200"/>
            </a:lvl3pPr>
            <a:lvl4pPr marL="1828800" lvl="3" indent="-304800" algn="l">
              <a:lnSpc>
                <a:spcPct val="90000"/>
              </a:lnSpc>
              <a:spcBef>
                <a:spcPts val="300"/>
              </a:spcBef>
              <a:spcAft>
                <a:spcPts val="0"/>
              </a:spcAft>
              <a:buSzPts val="1200"/>
              <a:buChar char="?"/>
              <a:defRPr sz="1200"/>
            </a:lvl4pPr>
            <a:lvl5pPr marL="2286000" lvl="4" indent="-304800" algn="l">
              <a:lnSpc>
                <a:spcPct val="90000"/>
              </a:lnSpc>
              <a:spcBef>
                <a:spcPts val="300"/>
              </a:spcBef>
              <a:spcAft>
                <a:spcPts val="0"/>
              </a:spcAft>
              <a:buSzPts val="1200"/>
              <a:buChar char="?"/>
              <a:defRPr sz="1200"/>
            </a:lvl5pPr>
            <a:lvl6pPr marL="2743200" lvl="5" indent="-304800" algn="l">
              <a:lnSpc>
                <a:spcPct val="90000"/>
              </a:lnSpc>
              <a:spcBef>
                <a:spcPts val="300"/>
              </a:spcBef>
              <a:spcAft>
                <a:spcPts val="0"/>
              </a:spcAft>
              <a:buSzPts val="1200"/>
              <a:buChar char="?"/>
              <a:defRPr sz="1200"/>
            </a:lvl6pPr>
            <a:lvl7pPr marL="3200400" lvl="6" indent="-304800" algn="l">
              <a:lnSpc>
                <a:spcPct val="90000"/>
              </a:lnSpc>
              <a:spcBef>
                <a:spcPts val="300"/>
              </a:spcBef>
              <a:spcAft>
                <a:spcPts val="0"/>
              </a:spcAft>
              <a:buSzPts val="1200"/>
              <a:buChar char="?"/>
              <a:defRPr sz="1200"/>
            </a:lvl7pPr>
            <a:lvl8pPr marL="3657600" lvl="7" indent="-304800" algn="l">
              <a:lnSpc>
                <a:spcPct val="90000"/>
              </a:lnSpc>
              <a:spcBef>
                <a:spcPts val="300"/>
              </a:spcBef>
              <a:spcAft>
                <a:spcPts val="0"/>
              </a:spcAft>
              <a:buSzPts val="1200"/>
              <a:buChar char="?"/>
              <a:defRPr sz="1200"/>
            </a:lvl8pPr>
            <a:lvl9pPr marL="4114800" lvl="8" indent="-304800" algn="l">
              <a:lnSpc>
                <a:spcPct val="90000"/>
              </a:lnSpc>
              <a:spcBef>
                <a:spcPts val="300"/>
              </a:spcBef>
              <a:spcAft>
                <a:spcPts val="300"/>
              </a:spcAft>
              <a:buSzPts val="1200"/>
              <a:buChar char="?"/>
              <a:defRPr sz="1200"/>
            </a:lvl9pPr>
          </a:lstStyle>
          <a:p>
            <a:endParaRPr/>
          </a:p>
        </p:txBody>
      </p:sp>
      <p:sp>
        <p:nvSpPr>
          <p:cNvPr id="71" name="Google Shape;71;p55"/>
          <p:cNvSpPr txBox="1">
            <a:spLocks noGrp="1"/>
          </p:cNvSpPr>
          <p:nvPr>
            <p:ph type="body" idx="2"/>
          </p:nvPr>
        </p:nvSpPr>
        <p:spPr>
          <a:xfrm>
            <a:off x="768096" y="1693129"/>
            <a:ext cx="3291840" cy="2821721"/>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450"/>
              </a:spcBef>
              <a:spcAft>
                <a:spcPts val="0"/>
              </a:spcAft>
              <a:buSzPts val="1200"/>
              <a:buNone/>
              <a:defRPr sz="1200"/>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72" name="Google Shape;72;p5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75"/>
        <p:cNvGrpSpPr/>
        <p:nvPr/>
      </p:nvGrpSpPr>
      <p:grpSpPr>
        <a:xfrm>
          <a:off x="0" y="0"/>
          <a:ext cx="0" cy="0"/>
          <a:chOff x="0" y="0"/>
          <a:chExt cx="0" cy="0"/>
        </a:xfrm>
      </p:grpSpPr>
      <p:sp>
        <p:nvSpPr>
          <p:cNvPr id="76" name="Google Shape;76;p56"/>
          <p:cNvSpPr txBox="1">
            <a:spLocks noGrp="1"/>
          </p:cNvSpPr>
          <p:nvPr>
            <p:ph type="title"/>
          </p:nvPr>
        </p:nvSpPr>
        <p:spPr>
          <a:xfrm>
            <a:off x="342900" y="3720104"/>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6"/>
          <p:cNvSpPr>
            <a:spLocks noGrp="1"/>
          </p:cNvSpPr>
          <p:nvPr>
            <p:ph type="pic" idx="2"/>
          </p:nvPr>
        </p:nvSpPr>
        <p:spPr>
          <a:xfrm>
            <a:off x="0" y="-1"/>
            <a:ext cx="9141714" cy="3429000"/>
          </a:xfrm>
          <a:prstGeom prst="rect">
            <a:avLst/>
          </a:prstGeom>
          <a:solidFill>
            <a:srgbClr val="76CEEF"/>
          </a:solidFill>
          <a:ln>
            <a:noFill/>
          </a:ln>
        </p:spPr>
      </p:sp>
      <p:sp>
        <p:nvSpPr>
          <p:cNvPr id="78" name="Google Shape;78;p56"/>
          <p:cNvSpPr txBox="1">
            <a:spLocks noGrp="1"/>
          </p:cNvSpPr>
          <p:nvPr>
            <p:ph type="body" idx="1"/>
          </p:nvPr>
        </p:nvSpPr>
        <p:spPr>
          <a:xfrm>
            <a:off x="6457950" y="3720104"/>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050"/>
              <a:buNone/>
              <a:defRPr sz="1050"/>
            </a:lvl2pPr>
            <a:lvl3pPr marL="1371600" lvl="2" indent="-228600" algn="l">
              <a:lnSpc>
                <a:spcPct val="90000"/>
              </a:lnSpc>
              <a:spcBef>
                <a:spcPts val="300"/>
              </a:spcBef>
              <a:spcAft>
                <a:spcPts val="0"/>
              </a:spcAft>
              <a:buSzPts val="900"/>
              <a:buNone/>
              <a:defRPr sz="900"/>
            </a:lvl3pPr>
            <a:lvl4pPr marL="1828800" lvl="3" indent="-228600" algn="l">
              <a:lnSpc>
                <a:spcPct val="90000"/>
              </a:lnSpc>
              <a:spcBef>
                <a:spcPts val="300"/>
              </a:spcBef>
              <a:spcAft>
                <a:spcPts val="0"/>
              </a:spcAft>
              <a:buSzPts val="750"/>
              <a:buNone/>
              <a:defRPr sz="750"/>
            </a:lvl4pPr>
            <a:lvl5pPr marL="2286000" lvl="4" indent="-228600" algn="l">
              <a:lnSpc>
                <a:spcPct val="90000"/>
              </a:lnSpc>
              <a:spcBef>
                <a:spcPts val="300"/>
              </a:spcBef>
              <a:spcAft>
                <a:spcPts val="0"/>
              </a:spcAft>
              <a:buSzPts val="750"/>
              <a:buNone/>
              <a:defRPr sz="750"/>
            </a:lvl5pPr>
            <a:lvl6pPr marL="2743200" lvl="5" indent="-228600" algn="l">
              <a:lnSpc>
                <a:spcPct val="90000"/>
              </a:lnSpc>
              <a:spcBef>
                <a:spcPts val="300"/>
              </a:spcBef>
              <a:spcAft>
                <a:spcPts val="0"/>
              </a:spcAft>
              <a:buSzPts val="750"/>
              <a:buNone/>
              <a:defRPr sz="750"/>
            </a:lvl6pPr>
            <a:lvl7pPr marL="3200400" lvl="6" indent="-228600" algn="l">
              <a:lnSpc>
                <a:spcPct val="90000"/>
              </a:lnSpc>
              <a:spcBef>
                <a:spcPts val="300"/>
              </a:spcBef>
              <a:spcAft>
                <a:spcPts val="0"/>
              </a:spcAft>
              <a:buSzPts val="750"/>
              <a:buNone/>
              <a:defRPr sz="750"/>
            </a:lvl7pPr>
            <a:lvl8pPr marL="3657600" lvl="7" indent="-228600" algn="l">
              <a:lnSpc>
                <a:spcPct val="90000"/>
              </a:lnSpc>
              <a:spcBef>
                <a:spcPts val="300"/>
              </a:spcBef>
              <a:spcAft>
                <a:spcPts val="0"/>
              </a:spcAft>
              <a:buSzPts val="750"/>
              <a:buNone/>
              <a:defRPr sz="750"/>
            </a:lvl8pPr>
            <a:lvl9pPr marL="4114800" lvl="8" indent="-228600" algn="l">
              <a:lnSpc>
                <a:spcPct val="90000"/>
              </a:lnSpc>
              <a:spcBef>
                <a:spcPts val="300"/>
              </a:spcBef>
              <a:spcAft>
                <a:spcPts val="300"/>
              </a:spcAft>
              <a:buSzPts val="750"/>
              <a:buNone/>
              <a:defRPr sz="750"/>
            </a:lvl9pPr>
          </a:lstStyle>
          <a:p>
            <a:endParaRPr/>
          </a:p>
        </p:txBody>
      </p:sp>
      <p:sp>
        <p:nvSpPr>
          <p:cNvPr id="79" name="Google Shape;79;p5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82" name="Google Shape;82;p56"/>
          <p:cNvCxnSpPr/>
          <p:nvPr/>
        </p:nvCxnSpPr>
        <p:spPr>
          <a:xfrm rot="10800000">
            <a:off x="6290132" y="3948080"/>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83"/>
        <p:cNvGrpSpPr/>
        <p:nvPr/>
      </p:nvGrpSpPr>
      <p:grpSpPr>
        <a:xfrm>
          <a:off x="0" y="0"/>
          <a:ext cx="0" cy="0"/>
          <a:chOff x="0" y="0"/>
          <a:chExt cx="0" cy="0"/>
        </a:xfrm>
      </p:grpSpPr>
      <p:sp>
        <p:nvSpPr>
          <p:cNvPr id="84" name="Google Shape;84;p57"/>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7"/>
          <p:cNvSpPr txBox="1">
            <a:spLocks noGrp="1"/>
          </p:cNvSpPr>
          <p:nvPr>
            <p:ph type="body" idx="1"/>
          </p:nvPr>
        </p:nvSpPr>
        <p:spPr>
          <a:xfrm rot="5400000">
            <a:off x="2904364" y="-421768"/>
            <a:ext cx="3017520" cy="729005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86" name="Google Shape;86;p57"/>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7"/>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7"/>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
        <p:nvSpPr>
          <p:cNvPr id="89" name="Google Shape;89;p57"/>
          <p:cNvSpPr/>
          <p:nvPr/>
        </p:nvSpPr>
        <p:spPr>
          <a:xfrm>
            <a:off x="462844" y="438912"/>
            <a:ext cx="191912" cy="9947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0"/>
        <p:cNvGrpSpPr/>
        <p:nvPr/>
      </p:nvGrpSpPr>
      <p:grpSpPr>
        <a:xfrm>
          <a:off x="0" y="0"/>
          <a:ext cx="0" cy="0"/>
          <a:chOff x="0" y="0"/>
          <a:chExt cx="0" cy="0"/>
        </a:xfrm>
      </p:grpSpPr>
      <p:sp>
        <p:nvSpPr>
          <p:cNvPr id="91" name="Google Shape;91;p58"/>
          <p:cNvSpPr txBox="1">
            <a:spLocks noGrp="1"/>
          </p:cNvSpPr>
          <p:nvPr>
            <p:ph type="title"/>
          </p:nvPr>
        </p:nvSpPr>
        <p:spPr>
          <a:xfrm rot="5400000">
            <a:off x="5500689" y="1614488"/>
            <a:ext cx="4057650" cy="1971675"/>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8"/>
          <p:cNvSpPr txBox="1">
            <a:spLocks noGrp="1"/>
          </p:cNvSpPr>
          <p:nvPr>
            <p:ph type="body" idx="1"/>
          </p:nvPr>
        </p:nvSpPr>
        <p:spPr>
          <a:xfrm rot="5400000">
            <a:off x="1557339" y="-242887"/>
            <a:ext cx="4057650" cy="56864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3" name="Google Shape;93;p58"/>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8"/>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8"/>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cxnSp>
        <p:nvCxnSpPr>
          <p:cNvPr id="96" name="Google Shape;96;p58"/>
          <p:cNvCxnSpPr/>
          <p:nvPr/>
        </p:nvCxnSpPr>
        <p:spPr>
          <a:xfrm rot="10800000">
            <a:off x="7543800" y="44447"/>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ide" type="blank">
  <p:cSld name="BLANK">
    <p:bg>
      <p:bgPr>
        <a:solidFill>
          <a:srgbClr val="135D6D"/>
        </a:solidFill>
        <a:effectLst/>
      </p:bgPr>
    </p:bg>
    <p:spTree>
      <p:nvGrpSpPr>
        <p:cNvPr id="1" name="Shape 10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8"/>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7" name="Google Shape;17;p48"/>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p4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
        <p:nvSpPr>
          <p:cNvPr id="19" name="Google Shape;19;p48"/>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7486889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0"/>
        <p:cNvGrpSpPr/>
        <p:nvPr/>
      </p:nvGrpSpPr>
      <p:grpSpPr>
        <a:xfrm>
          <a:off x="0" y="0"/>
          <a:ext cx="0" cy="0"/>
          <a:chOff x="0" y="0"/>
          <a:chExt cx="0" cy="0"/>
        </a:xfrm>
      </p:grpSpPr>
      <p:sp>
        <p:nvSpPr>
          <p:cNvPr id="21" name="Google Shape;21;p46"/>
          <p:cNvSpPr/>
          <p:nvPr/>
        </p:nvSpPr>
        <p:spPr>
          <a:xfrm>
            <a:off x="0" y="0"/>
            <a:ext cx="9144000" cy="3429001"/>
          </a:xfrm>
          <a:prstGeom prst="rect">
            <a:avLst/>
          </a:prstGeom>
          <a:solidFill>
            <a:srgbClr val="1482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46"/>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46"/>
          <p:cNvSpPr txBox="1">
            <a:spLocks noGrp="1"/>
          </p:cNvSpPr>
          <p:nvPr>
            <p:ph type="ctr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6"/>
          <p:cNvSpPr txBox="1">
            <a:spLocks noGrp="1"/>
          </p:cNvSpPr>
          <p:nvPr>
            <p:ph type="subTitle"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350"/>
              <a:buNone/>
              <a:defRPr sz="1350">
                <a:solidFill>
                  <a:srgbClr val="0C0C0C"/>
                </a:solidFill>
              </a:defRPr>
            </a:lvl1pPr>
            <a:lvl2pPr lvl="1" algn="ctr">
              <a:lnSpc>
                <a:spcPct val="90000"/>
              </a:lnSpc>
              <a:spcBef>
                <a:spcPts val="150"/>
              </a:spcBef>
              <a:spcAft>
                <a:spcPts val="0"/>
              </a:spcAft>
              <a:buSzPts val="1350"/>
              <a:buNone/>
              <a:defRPr sz="1350"/>
            </a:lvl2pPr>
            <a:lvl3pPr lvl="2" algn="ctr">
              <a:lnSpc>
                <a:spcPct val="90000"/>
              </a:lnSpc>
              <a:spcBef>
                <a:spcPts val="300"/>
              </a:spcBef>
              <a:spcAft>
                <a:spcPts val="0"/>
              </a:spcAft>
              <a:buSzPts val="1350"/>
              <a:buNone/>
              <a:defRPr sz="1350"/>
            </a:lvl3pPr>
            <a:lvl4pPr lvl="3" algn="ctr">
              <a:lnSpc>
                <a:spcPct val="90000"/>
              </a:lnSpc>
              <a:spcBef>
                <a:spcPts val="300"/>
              </a:spcBef>
              <a:spcAft>
                <a:spcPts val="0"/>
              </a:spcAft>
              <a:buSzPts val="1350"/>
              <a:buNone/>
              <a:defRPr sz="1350"/>
            </a:lvl4pPr>
            <a:lvl5pPr lvl="4" algn="ctr">
              <a:lnSpc>
                <a:spcPct val="90000"/>
              </a:lnSpc>
              <a:spcBef>
                <a:spcPts val="300"/>
              </a:spcBef>
              <a:spcAft>
                <a:spcPts val="0"/>
              </a:spcAft>
              <a:buSzPts val="1350"/>
              <a:buNone/>
              <a:defRPr sz="1350"/>
            </a:lvl5pPr>
            <a:lvl6pPr lvl="5" algn="ctr">
              <a:lnSpc>
                <a:spcPct val="90000"/>
              </a:lnSpc>
              <a:spcBef>
                <a:spcPts val="300"/>
              </a:spcBef>
              <a:spcAft>
                <a:spcPts val="0"/>
              </a:spcAft>
              <a:buSzPts val="1350"/>
              <a:buNone/>
              <a:defRPr sz="1350"/>
            </a:lvl6pPr>
            <a:lvl7pPr lvl="6" algn="ctr">
              <a:lnSpc>
                <a:spcPct val="90000"/>
              </a:lnSpc>
              <a:spcBef>
                <a:spcPts val="300"/>
              </a:spcBef>
              <a:spcAft>
                <a:spcPts val="0"/>
              </a:spcAft>
              <a:buSzPts val="1350"/>
              <a:buNone/>
              <a:defRPr sz="1350"/>
            </a:lvl7pPr>
            <a:lvl8pPr lvl="7" algn="ctr">
              <a:lnSpc>
                <a:spcPct val="90000"/>
              </a:lnSpc>
              <a:spcBef>
                <a:spcPts val="300"/>
              </a:spcBef>
              <a:spcAft>
                <a:spcPts val="0"/>
              </a:spcAft>
              <a:buSzPts val="1350"/>
              <a:buNone/>
              <a:defRPr sz="1350"/>
            </a:lvl8pPr>
            <a:lvl9pPr lvl="8" algn="ctr">
              <a:lnSpc>
                <a:spcPct val="90000"/>
              </a:lnSpc>
              <a:spcBef>
                <a:spcPts val="300"/>
              </a:spcBef>
              <a:spcAft>
                <a:spcPts val="300"/>
              </a:spcAft>
              <a:buSzPts val="1350"/>
              <a:buNone/>
              <a:defRPr sz="1350"/>
            </a:lvl9pPr>
          </a:lstStyle>
          <a:p>
            <a:endParaRPr/>
          </a:p>
        </p:txBody>
      </p:sp>
      <p:sp>
        <p:nvSpPr>
          <p:cNvPr id="25" name="Google Shape;25;p4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47"/>
          <p:cNvSpPr/>
          <p:nvPr/>
        </p:nvSpPr>
        <p:spPr>
          <a:xfrm>
            <a:off x="0" y="0"/>
            <a:ext cx="9144000" cy="5143500"/>
          </a:xfrm>
          <a:prstGeom prst="rect">
            <a:avLst/>
          </a:prstGeom>
          <a:solidFill>
            <a:srgbClr val="CFE6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0" name="Google Shape;30;p47"/>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200"/>
              <a:buFont typeface="Twentieth Century"/>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1" name="Google Shape;31;p4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2"/>
        <p:cNvGrpSpPr/>
        <p:nvPr/>
      </p:nvGrpSpPr>
      <p:grpSpPr>
        <a:xfrm>
          <a:off x="0" y="0"/>
          <a:ext cx="0" cy="0"/>
          <a:chOff x="0" y="0"/>
          <a:chExt cx="0" cy="0"/>
        </a:xfrm>
      </p:grpSpPr>
      <p:sp>
        <p:nvSpPr>
          <p:cNvPr id="33" name="Google Shape;33;p49"/>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9"/>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35" name="Google Shape;35;p49"/>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9"/>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9"/>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38"/>
        <p:cNvGrpSpPr/>
        <p:nvPr/>
      </p:nvGrpSpPr>
      <p:grpSpPr>
        <a:xfrm>
          <a:off x="0" y="0"/>
          <a:ext cx="0" cy="0"/>
          <a:chOff x="0" y="0"/>
          <a:chExt cx="0" cy="0"/>
        </a:xfrm>
      </p:grpSpPr>
      <p:sp>
        <p:nvSpPr>
          <p:cNvPr id="39" name="Google Shape;39;p50"/>
          <p:cNvSpPr/>
          <p:nvPr/>
        </p:nvSpPr>
        <p:spPr>
          <a:xfrm>
            <a:off x="0" y="0"/>
            <a:ext cx="9144000" cy="3429001"/>
          </a:xfrm>
          <a:prstGeom prst="rect">
            <a:avLst/>
          </a:prstGeom>
          <a:solidFill>
            <a:srgbClr val="1D9A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50"/>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50"/>
          <p:cNvSpPr txBox="1">
            <a:spLocks noGrp="1"/>
          </p:cNvSpPr>
          <p:nvPr>
            <p:ph type="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0"/>
          <p:cNvSpPr txBox="1">
            <a:spLocks noGrp="1"/>
          </p:cNvSpPr>
          <p:nvPr>
            <p:ph type="body"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43" name="Google Shape;43;p50"/>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0"/>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0"/>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6"/>
        <p:cNvGrpSpPr/>
        <p:nvPr/>
      </p:nvGrpSpPr>
      <p:grpSpPr>
        <a:xfrm>
          <a:off x="0" y="0"/>
          <a:ext cx="0" cy="0"/>
          <a:chOff x="0" y="0"/>
          <a:chExt cx="0" cy="0"/>
        </a:xfrm>
      </p:grpSpPr>
      <p:sp>
        <p:nvSpPr>
          <p:cNvPr id="47" name="Google Shape;47;p51"/>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1"/>
          <p:cNvSpPr txBox="1">
            <a:spLocks noGrp="1"/>
          </p:cNvSpPr>
          <p:nvPr>
            <p:ph type="body" idx="1"/>
          </p:nvPr>
        </p:nvSpPr>
        <p:spPr>
          <a:xfrm>
            <a:off x="768095"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49" name="Google Shape;49;p51"/>
          <p:cNvSpPr txBox="1">
            <a:spLocks noGrp="1"/>
          </p:cNvSpPr>
          <p:nvPr>
            <p:ph type="body" idx="2"/>
          </p:nvPr>
        </p:nvSpPr>
        <p:spPr>
          <a:xfrm>
            <a:off x="4491990"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0" name="Google Shape;50;p51"/>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1"/>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1"/>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3"/>
        <p:cNvGrpSpPr/>
        <p:nvPr/>
      </p:nvGrpSpPr>
      <p:grpSpPr>
        <a:xfrm>
          <a:off x="0" y="0"/>
          <a:ext cx="0" cy="0"/>
          <a:chOff x="0" y="0"/>
          <a:chExt cx="0" cy="0"/>
        </a:xfrm>
      </p:grpSpPr>
      <p:sp>
        <p:nvSpPr>
          <p:cNvPr id="54" name="Google Shape;54;p5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2"/>
          <p:cNvSpPr txBox="1">
            <a:spLocks noGrp="1"/>
          </p:cNvSpPr>
          <p:nvPr>
            <p:ph type="body" idx="1"/>
          </p:nvPr>
        </p:nvSpPr>
        <p:spPr>
          <a:xfrm>
            <a:off x="76809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56" name="Google Shape;56;p52"/>
          <p:cNvSpPr txBox="1">
            <a:spLocks noGrp="1"/>
          </p:cNvSpPr>
          <p:nvPr>
            <p:ph type="body" idx="2"/>
          </p:nvPr>
        </p:nvSpPr>
        <p:spPr>
          <a:xfrm>
            <a:off x="76809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7" name="Google Shape;57;p52"/>
          <p:cNvSpPr txBox="1">
            <a:spLocks noGrp="1"/>
          </p:cNvSpPr>
          <p:nvPr>
            <p:ph type="body" idx="3"/>
          </p:nvPr>
        </p:nvSpPr>
        <p:spPr>
          <a:xfrm>
            <a:off x="449316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58" name="Google Shape;58;p52"/>
          <p:cNvSpPr txBox="1">
            <a:spLocks noGrp="1"/>
          </p:cNvSpPr>
          <p:nvPr>
            <p:ph type="body" idx="4"/>
          </p:nvPr>
        </p:nvSpPr>
        <p:spPr>
          <a:xfrm>
            <a:off x="449316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9" name="Google Shape;59;p5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
  <p:cSld name="1_Vide">
    <p:spTree>
      <p:nvGrpSpPr>
        <p:cNvPr id="1" name="Shape 63"/>
        <p:cNvGrpSpPr/>
        <p:nvPr/>
      </p:nvGrpSpPr>
      <p:grpSpPr>
        <a:xfrm>
          <a:off x="0" y="0"/>
          <a:ext cx="0" cy="0"/>
          <a:chOff x="0" y="0"/>
          <a:chExt cx="0" cy="0"/>
        </a:xfrm>
      </p:grpSpPr>
      <p:sp>
        <p:nvSpPr>
          <p:cNvPr id="64" name="Google Shape;64;p8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5"/>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p4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4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4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8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82"/>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0" name="Google Shape;100;p8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1" name="Google Shape;101;p8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2" name="Google Shape;102;p8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12"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9.png"/><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7.png"/><Relationship Id="rId14"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0.png"/><Relationship Id="rId1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59.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notesSlide" Target="../notesSlides/notesSlide45.xml"/><Relationship Id="rId16"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9.png"/><Relationship Id="rId5" Type="http://schemas.openxmlformats.org/officeDocument/2006/relationships/image" Target="../media/image57.png"/><Relationship Id="rId1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7.png"/><Relationship Id="rId14"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0.png"/><Relationship Id="rId18" Type="http://schemas.openxmlformats.org/officeDocument/2006/relationships/image" Target="../media/image74.png"/><Relationship Id="rId3" Type="http://schemas.openxmlformats.org/officeDocument/2006/relationships/image" Target="../media/image3.png"/><Relationship Id="rId21" Type="http://schemas.openxmlformats.org/officeDocument/2006/relationships/image" Target="../media/image77.png"/><Relationship Id="rId7" Type="http://schemas.openxmlformats.org/officeDocument/2006/relationships/image" Target="../media/image59.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notesSlide" Target="../notesSlides/notesSlide46.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9.png"/><Relationship Id="rId5" Type="http://schemas.openxmlformats.org/officeDocument/2006/relationships/image" Target="../media/image57.png"/><Relationship Id="rId15" Type="http://schemas.openxmlformats.org/officeDocument/2006/relationships/image" Target="../media/image71.png"/><Relationship Id="rId10" Type="http://schemas.openxmlformats.org/officeDocument/2006/relationships/image" Target="../media/image68.png"/><Relationship Id="rId19" Type="http://schemas.openxmlformats.org/officeDocument/2006/relationships/image" Target="../media/image75.png"/><Relationship Id="rId4" Type="http://schemas.openxmlformats.org/officeDocument/2006/relationships/image" Target="../media/image56.png"/><Relationship Id="rId9" Type="http://schemas.openxmlformats.org/officeDocument/2006/relationships/image" Target="../media/image67.png"/><Relationship Id="rId14" Type="http://schemas.openxmlformats.org/officeDocument/2006/relationships/image" Target="../media/image61.png"/><Relationship Id="rId22"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2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26.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91.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hyperlink" Target="https://creativecommons.org/licenses/by-nc-nd/2.0/fr/"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hyperlink" Target="https://www.eaudyssee.org/espace-animateur/" TargetMode="External"/><Relationship Id="rId5" Type="http://schemas.openxmlformats.org/officeDocument/2006/relationships/image" Target="../media/image97.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8" Type="http://schemas.openxmlformats.org/officeDocument/2006/relationships/hyperlink" Target="https://discord.gg/VR54sjzBPe" TargetMode="External"/><Relationship Id="rId3" Type="http://schemas.openxmlformats.org/officeDocument/2006/relationships/hyperlink" Target="http://www.eaudyssee.org/espace-animateur/" TargetMode="External"/><Relationship Id="rId7"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hyperlink" Target="https://www.eaudyssee.org/espace-animateur/" TargetMode="External"/><Relationship Id="rId11" Type="http://schemas.openxmlformats.org/officeDocument/2006/relationships/image" Target="../media/image100.png"/><Relationship Id="rId5" Type="http://schemas.openxmlformats.org/officeDocument/2006/relationships/hyperlink" Target="https://discord.gg/j4gBvbyRcj" TargetMode="External"/><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9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p:nvPr/>
        </p:nvSpPr>
        <p:spPr>
          <a:xfrm>
            <a:off x="0" y="0"/>
            <a:ext cx="9144000" cy="3459892"/>
          </a:xfrm>
          <a:prstGeom prst="rect">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4" name="Google Shape;114;p1"/>
          <p:cNvSpPr txBox="1"/>
          <p:nvPr/>
        </p:nvSpPr>
        <p:spPr>
          <a:xfrm>
            <a:off x="497701" y="1323046"/>
            <a:ext cx="3701765" cy="1580734"/>
          </a:xfrm>
          <a:prstGeom prst="rect">
            <a:avLst/>
          </a:prstGeom>
          <a:noFill/>
          <a:ln>
            <a:noFill/>
          </a:ln>
        </p:spPr>
        <p:txBody>
          <a:bodyPr spcFirstLastPara="1" wrap="square" lIns="91425" tIns="91425" rIns="91425" bIns="91425" anchor="b" anchorCtr="0">
            <a:normAutofit fontScale="85000" lnSpcReduction="10000"/>
          </a:bodyPr>
          <a:lstStyle/>
          <a:p>
            <a:pPr marL="0" marR="0" lvl="0" indent="0" algn="ctr" rtl="0">
              <a:lnSpc>
                <a:spcPct val="100000"/>
              </a:lnSpc>
              <a:spcBef>
                <a:spcPts val="0"/>
              </a:spcBef>
              <a:spcAft>
                <a:spcPts val="0"/>
              </a:spcAft>
              <a:buClr>
                <a:srgbClr val="0C0C0C"/>
              </a:buClr>
              <a:buSzPct val="131764"/>
              <a:buFont typeface="Twentieth Century"/>
              <a:buNone/>
            </a:pPr>
            <a:r>
              <a:rPr lang="fr" sz="3750" b="1" i="0" u="none" strike="noStrike" cap="none">
                <a:solidFill>
                  <a:schemeClr val="lt1"/>
                </a:solidFill>
                <a:latin typeface="Twentieth Century"/>
                <a:ea typeface="Twentieth Century"/>
                <a:cs typeface="Twentieth Century"/>
                <a:sym typeface="Twentieth Century"/>
              </a:rPr>
              <a:t>FORMATION À L’ANIMATION DE LA FRESQUE DE L’EAU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C0C0C"/>
              </a:buClr>
              <a:buSzPct val="131764"/>
              <a:buFont typeface="Twentieth Century"/>
              <a:buNone/>
            </a:pPr>
            <a:endParaRPr sz="3750" b="0" i="0" u="none" strike="noStrike" cap="none">
              <a:solidFill>
                <a:srgbClr val="0C0C0C"/>
              </a:solidFill>
              <a:latin typeface="Twentieth Century"/>
              <a:ea typeface="Twentieth Century"/>
              <a:cs typeface="Twentieth Century"/>
              <a:sym typeface="Twentieth Century"/>
            </a:endParaRPr>
          </a:p>
        </p:txBody>
      </p:sp>
      <p:pic>
        <p:nvPicPr>
          <p:cNvPr id="115" name="Google Shape;115;p1"/>
          <p:cNvPicPr preferRelativeResize="0"/>
          <p:nvPr/>
        </p:nvPicPr>
        <p:blipFill rotWithShape="1">
          <a:blip r:embed="rId3">
            <a:alphaModFix/>
          </a:blip>
          <a:srcRect/>
          <a:stretch/>
        </p:blipFill>
        <p:spPr>
          <a:xfrm>
            <a:off x="917014" y="4082692"/>
            <a:ext cx="1282347" cy="658597"/>
          </a:xfrm>
          <a:prstGeom prst="rect">
            <a:avLst/>
          </a:prstGeom>
          <a:noFill/>
          <a:ln>
            <a:noFill/>
          </a:ln>
        </p:spPr>
      </p:pic>
      <p:pic>
        <p:nvPicPr>
          <p:cNvPr id="116" name="Google Shape;116;p1"/>
          <p:cNvPicPr preferRelativeResize="0"/>
          <p:nvPr/>
        </p:nvPicPr>
        <p:blipFill rotWithShape="1">
          <a:blip r:embed="rId4">
            <a:alphaModFix/>
          </a:blip>
          <a:srcRect/>
          <a:stretch/>
        </p:blipFill>
        <p:spPr>
          <a:xfrm>
            <a:off x="4750569" y="2050237"/>
            <a:ext cx="3842328" cy="1848393"/>
          </a:xfrm>
          <a:prstGeom prst="rect">
            <a:avLst/>
          </a:prstGeom>
          <a:noFill/>
          <a:ln>
            <a:noFill/>
          </a:ln>
        </p:spPr>
      </p:pic>
      <p:pic>
        <p:nvPicPr>
          <p:cNvPr id="117" name="Google Shape;117;p1"/>
          <p:cNvPicPr preferRelativeResize="0"/>
          <p:nvPr/>
        </p:nvPicPr>
        <p:blipFill rotWithShape="1">
          <a:blip r:embed="rId5">
            <a:alphaModFix/>
          </a:blip>
          <a:srcRect/>
          <a:stretch/>
        </p:blipFill>
        <p:spPr>
          <a:xfrm>
            <a:off x="2517793" y="4002052"/>
            <a:ext cx="926513" cy="81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4"/>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Les Fondateurs</a:t>
            </a:r>
            <a:endParaRPr sz="3700">
              <a:solidFill>
                <a:srgbClr val="135D6D"/>
              </a:solidFill>
            </a:endParaRPr>
          </a:p>
        </p:txBody>
      </p:sp>
      <p:sp>
        <p:nvSpPr>
          <p:cNvPr id="182" name="Google Shape;182;p14"/>
          <p:cNvSpPr/>
          <p:nvPr/>
        </p:nvSpPr>
        <p:spPr>
          <a:xfrm>
            <a:off x="2509891" y="1593439"/>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Laurie Caillouet</a:t>
            </a:r>
            <a:endParaRPr sz="1400" b="0" i="0" u="none" strike="noStrike" cap="none">
              <a:solidFill>
                <a:srgbClr val="000000"/>
              </a:solidFill>
              <a:latin typeface="Arial"/>
              <a:ea typeface="Arial"/>
              <a:cs typeface="Arial"/>
              <a:sym typeface="Arial"/>
            </a:endParaRPr>
          </a:p>
        </p:txBody>
      </p:sp>
      <p:sp>
        <p:nvSpPr>
          <p:cNvPr id="183" name="Google Shape;183;p14"/>
          <p:cNvSpPr/>
          <p:nvPr/>
        </p:nvSpPr>
        <p:spPr>
          <a:xfrm>
            <a:off x="2509891" y="20852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pic>
        <p:nvPicPr>
          <p:cNvPr id="184" name="Google Shape;184;p1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185" name="Google Shape;185;p14"/>
          <p:cNvPicPr preferRelativeResize="0"/>
          <p:nvPr/>
        </p:nvPicPr>
        <p:blipFill rotWithShape="1">
          <a:blip r:embed="rId4">
            <a:alphaModFix/>
          </a:blip>
          <a:srcRect/>
          <a:stretch/>
        </p:blipFill>
        <p:spPr>
          <a:xfrm>
            <a:off x="311700" y="1816237"/>
            <a:ext cx="2171567" cy="2171567"/>
          </a:xfrm>
          <a:prstGeom prst="teardrop">
            <a:avLst>
              <a:gd name="adj" fmla="val 100000"/>
            </a:avLst>
          </a:prstGeom>
          <a:noFill/>
          <a:ln>
            <a:noFill/>
          </a:ln>
        </p:spPr>
      </p:pic>
      <p:pic>
        <p:nvPicPr>
          <p:cNvPr id="186" name="Google Shape;186;p14"/>
          <p:cNvPicPr preferRelativeResize="0"/>
          <p:nvPr/>
        </p:nvPicPr>
        <p:blipFill rotWithShape="1">
          <a:blip r:embed="rId5">
            <a:alphaModFix/>
          </a:blip>
          <a:srcRect/>
          <a:stretch/>
        </p:blipFill>
        <p:spPr>
          <a:xfrm>
            <a:off x="4722361" y="1816237"/>
            <a:ext cx="2171567" cy="2171567"/>
          </a:xfrm>
          <a:prstGeom prst="teardrop">
            <a:avLst>
              <a:gd name="adj" fmla="val 100000"/>
            </a:avLst>
          </a:prstGeom>
          <a:noFill/>
          <a:ln>
            <a:noFill/>
          </a:ln>
        </p:spPr>
      </p:pic>
      <p:sp>
        <p:nvSpPr>
          <p:cNvPr id="187" name="Google Shape;187;p14"/>
          <p:cNvSpPr/>
          <p:nvPr/>
        </p:nvSpPr>
        <p:spPr>
          <a:xfrm>
            <a:off x="6928835" y="17813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Sébastien Legrand</a:t>
            </a:r>
            <a:endParaRPr sz="1400" b="0" i="0" u="none" strike="noStrike" cap="none">
              <a:solidFill>
                <a:srgbClr val="000000"/>
              </a:solidFill>
              <a:latin typeface="Arial"/>
              <a:ea typeface="Arial"/>
              <a:cs typeface="Arial"/>
              <a:sym typeface="Arial"/>
            </a:endParaRPr>
          </a:p>
        </p:txBody>
      </p:sp>
      <p:sp>
        <p:nvSpPr>
          <p:cNvPr id="188" name="Google Shape;188;p14"/>
          <p:cNvSpPr/>
          <p:nvPr/>
        </p:nvSpPr>
        <p:spPr>
          <a:xfrm>
            <a:off x="6928835" y="2434483"/>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5"/>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L’ADN de la Fresque</a:t>
            </a:r>
            <a:endParaRPr sz="3700">
              <a:solidFill>
                <a:srgbClr val="135D6D"/>
              </a:solidFill>
            </a:endParaRPr>
          </a:p>
        </p:txBody>
      </p:sp>
      <p:pic>
        <p:nvPicPr>
          <p:cNvPr id="194" name="Google Shape;194;p15"/>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195" name="Google Shape;195;p15"/>
          <p:cNvSpPr txBox="1">
            <a:spLocks noGrp="1"/>
          </p:cNvSpPr>
          <p:nvPr>
            <p:ph type="body" idx="1"/>
          </p:nvPr>
        </p:nvSpPr>
        <p:spPr>
          <a:xfrm>
            <a:off x="311700" y="2625199"/>
            <a:ext cx="8520600" cy="2265778"/>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Atelier ludique établi sur des rapports scientifiques</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Sensibiliser les individus aux enjeux autour de l’eau</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Redonner son importance à l’eau et ses usages </a:t>
            </a:r>
            <a:endParaRPr/>
          </a:p>
        </p:txBody>
      </p:sp>
      <p:pic>
        <p:nvPicPr>
          <p:cNvPr id="196" name="Google Shape;196;p15"/>
          <p:cNvPicPr preferRelativeResize="0"/>
          <p:nvPr/>
        </p:nvPicPr>
        <p:blipFill rotWithShape="1">
          <a:blip r:embed="rId4">
            <a:alphaModFix/>
          </a:blip>
          <a:srcRect/>
          <a:stretch/>
        </p:blipFill>
        <p:spPr>
          <a:xfrm>
            <a:off x="2515140" y="1303848"/>
            <a:ext cx="3976833" cy="10180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0"/>
          <p:cNvSpPr txBox="1">
            <a:spLocks noGrp="1"/>
          </p:cNvSpPr>
          <p:nvPr>
            <p:ph type="title"/>
          </p:nvPr>
        </p:nvSpPr>
        <p:spPr>
          <a:xfrm>
            <a:off x="311700" y="199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Le public cible</a:t>
            </a:r>
            <a:endParaRPr sz="3700">
              <a:solidFill>
                <a:srgbClr val="135D6D"/>
              </a:solidFill>
            </a:endParaRPr>
          </a:p>
        </p:txBody>
      </p:sp>
      <p:pic>
        <p:nvPicPr>
          <p:cNvPr id="202" name="Google Shape;202;p20"/>
          <p:cNvPicPr preferRelativeResize="0"/>
          <p:nvPr/>
        </p:nvPicPr>
        <p:blipFill rotWithShape="1">
          <a:blip r:embed="rId3">
            <a:alphaModFix/>
          </a:blip>
          <a:srcRect/>
          <a:stretch/>
        </p:blipFill>
        <p:spPr>
          <a:xfrm>
            <a:off x="6155137" y="1381650"/>
            <a:ext cx="2521669" cy="2521669"/>
          </a:xfrm>
          <a:prstGeom prst="roundRect">
            <a:avLst>
              <a:gd name="adj" fmla="val 16667"/>
            </a:avLst>
          </a:prstGeom>
          <a:noFill/>
          <a:ln>
            <a:noFill/>
          </a:ln>
        </p:spPr>
      </p:pic>
      <p:pic>
        <p:nvPicPr>
          <p:cNvPr id="203" name="Google Shape;203;p2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04" name="Google Shape;204;p20"/>
          <p:cNvSpPr/>
          <p:nvPr/>
        </p:nvSpPr>
        <p:spPr>
          <a:xfrm>
            <a:off x="152430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Grand public</a:t>
            </a:r>
            <a:endParaRPr sz="1400" b="0" i="0" u="none" strike="noStrike" cap="none">
              <a:solidFill>
                <a:srgbClr val="000000"/>
              </a:solidFill>
              <a:latin typeface="Arial"/>
              <a:ea typeface="Arial"/>
              <a:cs typeface="Arial"/>
              <a:sym typeface="Arial"/>
            </a:endParaRPr>
          </a:p>
        </p:txBody>
      </p:sp>
      <p:sp>
        <p:nvSpPr>
          <p:cNvPr id="205" name="Google Shape;205;p20"/>
          <p:cNvSpPr/>
          <p:nvPr/>
        </p:nvSpPr>
        <p:spPr>
          <a:xfrm>
            <a:off x="336526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Entreprises</a:t>
            </a:r>
            <a:endParaRPr sz="1400" b="0" i="0" u="none" strike="noStrike" cap="none">
              <a:solidFill>
                <a:srgbClr val="000000"/>
              </a:solidFill>
              <a:latin typeface="Arial"/>
              <a:ea typeface="Arial"/>
              <a:cs typeface="Arial"/>
              <a:sym typeface="Arial"/>
            </a:endParaRPr>
          </a:p>
        </p:txBody>
      </p:sp>
      <p:sp>
        <p:nvSpPr>
          <p:cNvPr id="206" name="Google Shape;206;p20"/>
          <p:cNvSpPr/>
          <p:nvPr/>
        </p:nvSpPr>
        <p:spPr>
          <a:xfrm>
            <a:off x="1518391" y="3599420"/>
            <a:ext cx="3311434" cy="6077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Enseignement</a:t>
            </a:r>
            <a:endParaRPr sz="1400" b="0" i="0" u="none" strike="noStrike" cap="none">
              <a:solidFill>
                <a:srgbClr val="000000"/>
              </a:solidFill>
              <a:latin typeface="Arial"/>
              <a:ea typeface="Arial"/>
              <a:cs typeface="Arial"/>
              <a:sym typeface="Arial"/>
            </a:endParaRPr>
          </a:p>
        </p:txBody>
      </p:sp>
      <p:sp>
        <p:nvSpPr>
          <p:cNvPr id="207" name="Google Shape;207;p20"/>
          <p:cNvSpPr/>
          <p:nvPr/>
        </p:nvSpPr>
        <p:spPr>
          <a:xfrm>
            <a:off x="1518391"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Associations</a:t>
            </a:r>
            <a:endParaRPr sz="1400" b="0" i="0" u="none" strike="noStrike" cap="none">
              <a:solidFill>
                <a:srgbClr val="000000"/>
              </a:solidFill>
              <a:latin typeface="Arial"/>
              <a:ea typeface="Arial"/>
              <a:cs typeface="Arial"/>
              <a:sym typeface="Arial"/>
            </a:endParaRPr>
          </a:p>
        </p:txBody>
      </p:sp>
      <p:sp>
        <p:nvSpPr>
          <p:cNvPr id="208" name="Google Shape;208;p20"/>
          <p:cNvSpPr/>
          <p:nvPr/>
        </p:nvSpPr>
        <p:spPr>
          <a:xfrm>
            <a:off x="3365265"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Collectivités</a:t>
            </a:r>
            <a:endParaRPr sz="1400" b="0" i="0" u="none" strike="noStrike" cap="none">
              <a:solidFill>
                <a:srgbClr val="000000"/>
              </a:solidFill>
              <a:latin typeface="Arial"/>
              <a:ea typeface="Arial"/>
              <a:cs typeface="Arial"/>
              <a:sym typeface="Arial"/>
            </a:endParaRPr>
          </a:p>
        </p:txBody>
      </p:sp>
      <p:sp>
        <p:nvSpPr>
          <p:cNvPr id="209" name="Google Shape;209;p20"/>
          <p:cNvSpPr/>
          <p:nvPr/>
        </p:nvSpPr>
        <p:spPr>
          <a:xfrm>
            <a:off x="138701"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Ecoles</a:t>
            </a:r>
            <a:endParaRPr sz="1400" b="0" i="0" u="none" strike="noStrike" cap="none">
              <a:solidFill>
                <a:srgbClr val="000000"/>
              </a:solidFill>
              <a:latin typeface="Arial"/>
              <a:ea typeface="Arial"/>
              <a:cs typeface="Arial"/>
              <a:sym typeface="Arial"/>
            </a:endParaRPr>
          </a:p>
        </p:txBody>
      </p:sp>
      <p:sp>
        <p:nvSpPr>
          <p:cNvPr id="210" name="Google Shape;210;p20"/>
          <p:cNvSpPr/>
          <p:nvPr/>
        </p:nvSpPr>
        <p:spPr>
          <a:xfrm>
            <a:off x="1740858"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Universités</a:t>
            </a:r>
            <a:endParaRPr sz="1400" b="0" i="0" u="none" strike="noStrike" cap="none">
              <a:solidFill>
                <a:srgbClr val="000000"/>
              </a:solidFill>
              <a:latin typeface="Arial"/>
              <a:ea typeface="Arial"/>
              <a:cs typeface="Arial"/>
              <a:sym typeface="Arial"/>
            </a:endParaRPr>
          </a:p>
        </p:txBody>
      </p:sp>
      <p:sp>
        <p:nvSpPr>
          <p:cNvPr id="211" name="Google Shape;211;p20"/>
          <p:cNvSpPr/>
          <p:nvPr/>
        </p:nvSpPr>
        <p:spPr>
          <a:xfrm>
            <a:off x="3343015"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Collèges</a:t>
            </a:r>
            <a:endParaRPr sz="1400" b="0" i="0" u="none" strike="noStrike" cap="none">
              <a:solidFill>
                <a:srgbClr val="000000"/>
              </a:solidFill>
              <a:latin typeface="Arial"/>
              <a:ea typeface="Arial"/>
              <a:cs typeface="Arial"/>
              <a:sym typeface="Arial"/>
            </a:endParaRPr>
          </a:p>
        </p:txBody>
      </p:sp>
      <p:sp>
        <p:nvSpPr>
          <p:cNvPr id="212" name="Google Shape;212;p20"/>
          <p:cNvSpPr/>
          <p:nvPr/>
        </p:nvSpPr>
        <p:spPr>
          <a:xfrm>
            <a:off x="4945172"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Lycées</a:t>
            </a:r>
            <a:endParaRPr sz="1400" b="0" i="0" u="none" strike="noStrike" cap="none">
              <a:solidFill>
                <a:srgbClr val="000000"/>
              </a:solidFill>
              <a:latin typeface="Arial"/>
              <a:ea typeface="Arial"/>
              <a:cs typeface="Arial"/>
              <a:sym typeface="Arial"/>
            </a:endParaRPr>
          </a:p>
        </p:txBody>
      </p:sp>
      <p:cxnSp>
        <p:nvCxnSpPr>
          <p:cNvPr id="213" name="Google Shape;213;p20"/>
          <p:cNvCxnSpPr/>
          <p:nvPr/>
        </p:nvCxnSpPr>
        <p:spPr>
          <a:xfrm>
            <a:off x="736979" y="4302872"/>
            <a:ext cx="4844955" cy="0"/>
          </a:xfrm>
          <a:prstGeom prst="straightConnector1">
            <a:avLst/>
          </a:prstGeom>
          <a:noFill/>
          <a:ln w="9525" cap="flat" cmpd="sng">
            <a:solidFill>
              <a:srgbClr val="BFBFBF"/>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Le format</a:t>
            </a:r>
            <a:endParaRPr sz="3700" b="1">
              <a:solidFill>
                <a:srgbClr val="135D6D"/>
              </a:solidFill>
            </a:endParaRPr>
          </a:p>
        </p:txBody>
      </p:sp>
      <p:pic>
        <p:nvPicPr>
          <p:cNvPr id="219" name="Google Shape;219;p21" descr="Chronomètre"/>
          <p:cNvPicPr preferRelativeResize="0"/>
          <p:nvPr/>
        </p:nvPicPr>
        <p:blipFill rotWithShape="1">
          <a:blip r:embed="rId3">
            <a:alphaModFix/>
          </a:blip>
          <a:srcRect/>
          <a:stretch/>
        </p:blipFill>
        <p:spPr>
          <a:xfrm>
            <a:off x="2458539" y="1203718"/>
            <a:ext cx="811177" cy="811177"/>
          </a:xfrm>
          <a:prstGeom prst="rect">
            <a:avLst/>
          </a:prstGeom>
          <a:noFill/>
          <a:ln>
            <a:noFill/>
          </a:ln>
        </p:spPr>
      </p:pic>
      <p:pic>
        <p:nvPicPr>
          <p:cNvPr id="220" name="Google Shape;220;p21"/>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21" name="Google Shape;221;p21"/>
          <p:cNvSpPr txBox="1"/>
          <p:nvPr/>
        </p:nvSpPr>
        <p:spPr>
          <a:xfrm>
            <a:off x="1765521" y="1993982"/>
            <a:ext cx="2197214"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3 h / modulable</a:t>
            </a:r>
            <a:endParaRPr sz="1400" b="0" i="0" u="none" strike="noStrike" cap="none">
              <a:solidFill>
                <a:srgbClr val="000000"/>
              </a:solidFill>
              <a:latin typeface="Arial"/>
              <a:ea typeface="Arial"/>
              <a:cs typeface="Arial"/>
              <a:sym typeface="Arial"/>
            </a:endParaRPr>
          </a:p>
        </p:txBody>
      </p:sp>
      <p:pic>
        <p:nvPicPr>
          <p:cNvPr id="222" name="Google Shape;222;p21" descr="Réussite du groupe"/>
          <p:cNvPicPr preferRelativeResize="0"/>
          <p:nvPr/>
        </p:nvPicPr>
        <p:blipFill rotWithShape="1">
          <a:blip r:embed="rId5">
            <a:alphaModFix/>
          </a:blip>
          <a:srcRect/>
          <a:stretch/>
        </p:blipFill>
        <p:spPr>
          <a:xfrm>
            <a:off x="769958" y="2871453"/>
            <a:ext cx="914400" cy="914400"/>
          </a:xfrm>
          <a:prstGeom prst="rect">
            <a:avLst/>
          </a:prstGeom>
          <a:noFill/>
          <a:ln>
            <a:noFill/>
          </a:ln>
        </p:spPr>
      </p:pic>
      <p:sp>
        <p:nvSpPr>
          <p:cNvPr id="223" name="Google Shape;223;p21"/>
          <p:cNvSpPr txBox="1"/>
          <p:nvPr/>
        </p:nvSpPr>
        <p:spPr>
          <a:xfrm>
            <a:off x="128550" y="3798172"/>
            <a:ext cx="2197214"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1 Table </a:t>
            </a:r>
            <a:endParaRPr sz="1400" b="0" i="0" u="none" strike="noStrike" cap="none" dirty="0">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 8 personnes</a:t>
            </a:r>
            <a:endParaRPr sz="1400" b="0" i="0" u="none" strike="noStrike" cap="none" dirty="0">
              <a:solidFill>
                <a:srgbClr val="000000"/>
              </a:solidFill>
              <a:latin typeface="Arial"/>
              <a:ea typeface="Arial"/>
              <a:cs typeface="Arial"/>
              <a:sym typeface="Arial"/>
            </a:endParaRPr>
          </a:p>
        </p:txBody>
      </p:sp>
      <p:pic>
        <p:nvPicPr>
          <p:cNvPr id="224" name="Google Shape;224;p21" descr="Tête avec engrenages"/>
          <p:cNvPicPr preferRelativeResize="0"/>
          <p:nvPr/>
        </p:nvPicPr>
        <p:blipFill rotWithShape="1">
          <a:blip r:embed="rId6">
            <a:alphaModFix/>
          </a:blip>
          <a:srcRect/>
          <a:stretch/>
        </p:blipFill>
        <p:spPr>
          <a:xfrm>
            <a:off x="3794691" y="3024752"/>
            <a:ext cx="607800" cy="607800"/>
          </a:xfrm>
          <a:prstGeom prst="rect">
            <a:avLst/>
          </a:prstGeom>
          <a:noFill/>
          <a:ln>
            <a:noFill/>
          </a:ln>
        </p:spPr>
      </p:pic>
      <p:sp>
        <p:nvSpPr>
          <p:cNvPr id="225" name="Google Shape;225;p21"/>
          <p:cNvSpPr txBox="1"/>
          <p:nvPr/>
        </p:nvSpPr>
        <p:spPr>
          <a:xfrm>
            <a:off x="3070048" y="3677030"/>
            <a:ext cx="1861820"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1 animateur </a:t>
            </a:r>
            <a:endParaRPr sz="1400" b="0" i="0" u="none" strike="noStrike" cap="none" dirty="0">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dirty="0">
                <a:solidFill>
                  <a:srgbClr val="135D6D"/>
                </a:solidFill>
                <a:latin typeface="Twentieth Century"/>
                <a:ea typeface="Twentieth Century"/>
                <a:cs typeface="Twentieth Century"/>
                <a:sym typeface="Twentieth Century"/>
              </a:rPr>
              <a:t>(2 tables max)</a:t>
            </a:r>
            <a:endParaRPr sz="1400" b="0" i="0" u="none" strike="noStrike" cap="none" dirty="0">
              <a:solidFill>
                <a:srgbClr val="000000"/>
              </a:solidFill>
              <a:latin typeface="Arial"/>
              <a:ea typeface="Arial"/>
              <a:cs typeface="Arial"/>
              <a:sym typeface="Arial"/>
            </a:endParaRPr>
          </a:p>
        </p:txBody>
      </p:sp>
      <p:sp>
        <p:nvSpPr>
          <p:cNvPr id="226" name="Google Shape;226;p21"/>
          <p:cNvSpPr txBox="1"/>
          <p:nvPr/>
        </p:nvSpPr>
        <p:spPr>
          <a:xfrm>
            <a:off x="6685462" y="1964376"/>
            <a:ext cx="1594073"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4 jeux</a:t>
            </a:r>
            <a:endParaRPr sz="1400" b="0" i="0" u="none" strike="noStrike" cap="none">
              <a:solidFill>
                <a:srgbClr val="000000"/>
              </a:solidFill>
              <a:latin typeface="Arial"/>
              <a:ea typeface="Arial"/>
              <a:cs typeface="Arial"/>
              <a:sym typeface="Arial"/>
            </a:endParaRPr>
          </a:p>
        </p:txBody>
      </p:sp>
      <p:pic>
        <p:nvPicPr>
          <p:cNvPr id="227" name="Google Shape;227;p21" descr="Pièces de puzzle"/>
          <p:cNvPicPr preferRelativeResize="0"/>
          <p:nvPr/>
        </p:nvPicPr>
        <p:blipFill rotWithShape="1">
          <a:blip r:embed="rId7">
            <a:alphaModFix/>
          </a:blip>
          <a:srcRect/>
          <a:stretch/>
        </p:blipFill>
        <p:spPr>
          <a:xfrm>
            <a:off x="6766624" y="1099240"/>
            <a:ext cx="914400" cy="914400"/>
          </a:xfrm>
          <a:prstGeom prst="rect">
            <a:avLst/>
          </a:prstGeom>
          <a:noFill/>
          <a:ln>
            <a:noFill/>
          </a:ln>
        </p:spPr>
      </p:pic>
      <p:pic>
        <p:nvPicPr>
          <p:cNvPr id="228" name="Google Shape;228;p21" descr="Journal"/>
          <p:cNvPicPr preferRelativeResize="0"/>
          <p:nvPr/>
        </p:nvPicPr>
        <p:blipFill rotWithShape="1">
          <a:blip r:embed="rId8">
            <a:alphaModFix/>
          </a:blip>
          <a:srcRect/>
          <a:stretch/>
        </p:blipFill>
        <p:spPr>
          <a:xfrm>
            <a:off x="6907704" y="2981416"/>
            <a:ext cx="696755" cy="696755"/>
          </a:xfrm>
          <a:prstGeom prst="rect">
            <a:avLst/>
          </a:prstGeom>
          <a:noFill/>
          <a:ln>
            <a:noFill/>
          </a:ln>
        </p:spPr>
      </p:pic>
      <p:sp>
        <p:nvSpPr>
          <p:cNvPr id="229" name="Google Shape;229;p21"/>
          <p:cNvSpPr txBox="1"/>
          <p:nvPr/>
        </p:nvSpPr>
        <p:spPr>
          <a:xfrm>
            <a:off x="6392551" y="3786994"/>
            <a:ext cx="1594073"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57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2"/>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a:solidFill>
                  <a:srgbClr val="135D6D"/>
                </a:solidFill>
              </a:rPr>
              <a:t>Posture de l’animateur</a:t>
            </a:r>
            <a:endParaRPr>
              <a:solidFill>
                <a:srgbClr val="135D6D"/>
              </a:solidFill>
            </a:endParaRPr>
          </a:p>
        </p:txBody>
      </p:sp>
      <p:sp>
        <p:nvSpPr>
          <p:cNvPr id="235" name="Google Shape;235;p22"/>
          <p:cNvSpPr txBox="1">
            <a:spLocks noGrp="1"/>
          </p:cNvSpPr>
          <p:nvPr>
            <p:ph type="body" idx="1"/>
          </p:nvPr>
        </p:nvSpPr>
        <p:spPr>
          <a:xfrm>
            <a:off x="311699" y="867535"/>
            <a:ext cx="5350891"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Etre facilitateur, pas enseignant</a:t>
            </a: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Neutre, suspendre le jugement</a:t>
            </a:r>
            <a:endParaRPr dirty="0"/>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Langage de corps ouvert</a:t>
            </a:r>
            <a:endParaRPr dirty="0"/>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Ecoute active des participants</a:t>
            </a:r>
            <a:endParaRPr dirty="0"/>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Reformulation</a:t>
            </a:r>
            <a:endParaRPr dirty="0"/>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Ne pas donner son avis (ou préciser que c’est à titre personnel)  </a:t>
            </a:r>
            <a:endParaRPr sz="2400" dirty="0">
              <a:solidFill>
                <a:schemeClr val="dk1"/>
              </a:solidFill>
            </a:endParaRPr>
          </a:p>
        </p:txBody>
      </p:sp>
      <p:pic>
        <p:nvPicPr>
          <p:cNvPr id="236" name="Google Shape;236;p22"/>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37" name="Google Shape;237;p22"/>
          <p:cNvSpPr/>
          <p:nvPr/>
        </p:nvSpPr>
        <p:spPr>
          <a:xfrm>
            <a:off x="5662591" y="1402059"/>
            <a:ext cx="2677163" cy="2546319"/>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 name="Google Shape;238;p22" descr="https://entreprenariat-feminin.com/wp-content/uploads/2015/03/Regles-Intelligence-Collective-670x497.jpg"/>
          <p:cNvPicPr preferRelativeResize="0"/>
          <p:nvPr/>
        </p:nvPicPr>
        <p:blipFill rotWithShape="1">
          <a:blip r:embed="rId4">
            <a:alphaModFix/>
          </a:blip>
          <a:srcRect/>
          <a:stretch/>
        </p:blipFill>
        <p:spPr>
          <a:xfrm>
            <a:off x="5362907" y="1189638"/>
            <a:ext cx="3705787" cy="2748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6"/>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a:solidFill>
                  <a:srgbClr val="135D6D"/>
                </a:solidFill>
              </a:rPr>
              <a:t>Nos 4 jeux : une vision intégrale sur l’eau</a:t>
            </a:r>
            <a:endParaRPr>
              <a:solidFill>
                <a:srgbClr val="135D6D"/>
              </a:solidFill>
            </a:endParaRPr>
          </a:p>
        </p:txBody>
      </p:sp>
      <p:pic>
        <p:nvPicPr>
          <p:cNvPr id="245" name="Google Shape;245;p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 name="Google Shape;266;p6">
            <a:extLst>
              <a:ext uri="{FF2B5EF4-FFF2-40B4-BE49-F238E27FC236}">
                <a16:creationId xmlns:a16="http://schemas.microsoft.com/office/drawing/2014/main" id="{9B6CD075-B678-F0A1-112D-77E47E8182C0}"/>
              </a:ext>
            </a:extLst>
          </p:cNvPr>
          <p:cNvSpPr txBox="1">
            <a:spLocks noGrp="1"/>
          </p:cNvSpPr>
          <p:nvPr>
            <p:ph type="body" idx="1"/>
          </p:nvPr>
        </p:nvSpPr>
        <p:spPr>
          <a:xfrm>
            <a:off x="311700" y="867644"/>
            <a:ext cx="8520600"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1200"/>
              </a:spcBef>
              <a:spcAft>
                <a:spcPts val="0"/>
              </a:spcAft>
              <a:buClr>
                <a:srgbClr val="135D6D"/>
              </a:buClr>
              <a:buSzPts val="1800"/>
              <a:buFont typeface="Arial"/>
              <a:buChar char="•"/>
            </a:pPr>
            <a:r>
              <a:rPr lang="fr" sz="2400" dirty="0">
                <a:solidFill>
                  <a:schemeClr val="dk1"/>
                </a:solidFill>
              </a:rPr>
              <a:t>Jeu 1 : Le cycle naturel de l’eau (30 min)</a:t>
            </a:r>
            <a:endParaRPr sz="2400" dirty="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2 : Le cycle anthropique de l’eau (15 min)</a:t>
            </a:r>
            <a:endParaRPr dirty="0"/>
          </a:p>
          <a:p>
            <a:pPr marL="457200" lvl="0" indent="-342900" algn="l" rtl="0">
              <a:lnSpc>
                <a:spcPct val="150000"/>
              </a:lnSpc>
              <a:spcBef>
                <a:spcPts val="0"/>
              </a:spcBef>
              <a:spcAft>
                <a:spcPts val="0"/>
              </a:spcAft>
              <a:buClr>
                <a:srgbClr val="135D6D"/>
              </a:buClr>
              <a:buSzPts val="1800"/>
              <a:buFont typeface="Arial"/>
              <a:buChar char="•"/>
            </a:pPr>
            <a:r>
              <a:rPr lang="fr" sz="2400" dirty="0">
                <a:solidFill>
                  <a:srgbClr val="135D6D"/>
                </a:solidFill>
              </a:rPr>
              <a:t>Transition jeu 2 et 3 (15/20 min =&gt; à supprimer si timing serré)</a:t>
            </a:r>
            <a:endParaRPr sz="2400" dirty="0">
              <a:solidFill>
                <a:srgbClr val="135D6D"/>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3 : Les impacts des activités humaines (20/25 min)</a:t>
            </a:r>
            <a:endParaRPr sz="2400" dirty="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dirty="0">
                <a:solidFill>
                  <a:schemeClr val="dk1"/>
                </a:solidFill>
              </a:rPr>
              <a:t>Jeu 4 : Les impacts du changement climatique (30 min)</a:t>
            </a:r>
            <a:endParaRPr sz="2400" dirty="0">
              <a:solidFill>
                <a:schemeClr val="dk1"/>
              </a:solidFill>
            </a:endParaRPr>
          </a:p>
          <a:p>
            <a:pPr marL="465773" lvl="0" indent="-342900" algn="l" rtl="0">
              <a:lnSpc>
                <a:spcPct val="150000"/>
              </a:lnSpc>
              <a:spcBef>
                <a:spcPts val="0"/>
              </a:spcBef>
              <a:spcAft>
                <a:spcPts val="0"/>
              </a:spcAft>
              <a:buClr>
                <a:srgbClr val="135D6D"/>
              </a:buClr>
              <a:buSzPts val="1665"/>
              <a:buFont typeface="Arial"/>
              <a:buChar char="•"/>
            </a:pPr>
            <a:r>
              <a:rPr lang="fr" sz="2400" dirty="0"/>
              <a:t>Débat </a:t>
            </a:r>
            <a:r>
              <a:rPr lang="fr" sz="2400" dirty="0">
                <a:solidFill>
                  <a:schemeClr val="dk1"/>
                </a:solidFill>
              </a:rPr>
              <a:t>: mini-jeu empreinte eau s’ouvrant sur un débat (30 min)</a:t>
            </a:r>
            <a:endParaRPr dirty="0"/>
          </a:p>
          <a:p>
            <a:pPr marL="465773" lvl="0" indent="-342900" algn="l" rtl="0">
              <a:lnSpc>
                <a:spcPct val="150000"/>
              </a:lnSpc>
              <a:spcBef>
                <a:spcPts val="0"/>
              </a:spcBef>
              <a:spcAft>
                <a:spcPts val="0"/>
              </a:spcAft>
              <a:buClr>
                <a:srgbClr val="135D6D"/>
              </a:buClr>
              <a:buSzPts val="1665"/>
              <a:buFont typeface="Arial"/>
              <a:buChar char="•"/>
            </a:pPr>
            <a:r>
              <a:rPr lang="fr" sz="2400" dirty="0"/>
              <a:t>Modulable ! (Jeu 1 + Jeu 4 / Jeu 3 + débat, etc.)</a:t>
            </a:r>
            <a:endParaRPr sz="2400" dirty="0">
              <a:solidFill>
                <a:schemeClr val="dk1"/>
              </a:solidFill>
            </a:endParaRPr>
          </a:p>
          <a:p>
            <a:pPr marL="0" lvl="0" indent="0" algn="l" rtl="0">
              <a:lnSpc>
                <a:spcPct val="95000"/>
              </a:lnSpc>
              <a:spcBef>
                <a:spcPts val="0"/>
              </a:spcBef>
              <a:spcAft>
                <a:spcPts val="0"/>
              </a:spcAft>
              <a:buSzPts val="1800"/>
              <a:buNone/>
            </a:pPr>
            <a:endParaRPr dirty="0">
              <a:solidFill>
                <a:schemeClr val="dk1"/>
              </a:solidFill>
            </a:endParaRPr>
          </a:p>
          <a:p>
            <a:pPr marL="457200" lvl="0" indent="-228600" algn="l" rtl="0">
              <a:lnSpc>
                <a:spcPct val="95000"/>
              </a:lnSpc>
              <a:spcBef>
                <a:spcPts val="0"/>
              </a:spcBef>
              <a:spcAft>
                <a:spcPts val="0"/>
              </a:spcAft>
              <a:buClr>
                <a:schemeClr val="dk1"/>
              </a:buClr>
              <a:buSzPts val="1800"/>
              <a:buNone/>
            </a:pPr>
            <a:endParaRPr dirty="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4"/>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a:solidFill>
                  <a:srgbClr val="135D6D"/>
                </a:solidFill>
              </a:rPr>
              <a:t>La fresque en présentiel</a:t>
            </a:r>
            <a:endParaRPr>
              <a:solidFill>
                <a:srgbClr val="135D6D"/>
              </a:solidFill>
            </a:endParaRPr>
          </a:p>
        </p:txBody>
      </p:sp>
      <p:sp>
        <p:nvSpPr>
          <p:cNvPr id="251" name="Google Shape;251;p24"/>
          <p:cNvSpPr txBox="1">
            <a:spLocks noGrp="1"/>
          </p:cNvSpPr>
          <p:nvPr>
            <p:ph type="body" idx="1"/>
          </p:nvPr>
        </p:nvSpPr>
        <p:spPr>
          <a:xfrm>
            <a:off x="311700" y="1017800"/>
            <a:ext cx="5347420" cy="3551100"/>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dirty="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dirty="0">
                <a:solidFill>
                  <a:srgbClr val="135D6D"/>
                </a:solidFill>
              </a:rPr>
              <a:t>1 table = 2m40 x 1m20</a:t>
            </a:r>
            <a:endParaRPr sz="2400" dirty="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dirty="0"/>
          </a:p>
          <a:p>
            <a:pPr marL="457200" lvl="0" indent="-342900" algn="just" rtl="0">
              <a:lnSpc>
                <a:spcPct val="115000"/>
              </a:lnSpc>
              <a:spcBef>
                <a:spcPts val="0"/>
              </a:spcBef>
              <a:spcAft>
                <a:spcPts val="0"/>
              </a:spcAft>
              <a:buClr>
                <a:srgbClr val="135D6D"/>
              </a:buClr>
              <a:buSzPts val="2595"/>
              <a:buFont typeface="Arial"/>
              <a:buChar char="•"/>
            </a:pPr>
            <a:r>
              <a:rPr lang="fr" sz="2400" dirty="0"/>
              <a:t>Plateau à dessiner (en haut à gauche de la table, 1m10 X 90cm)</a:t>
            </a:r>
            <a:endParaRPr sz="2400" dirty="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dirty="0"/>
          </a:p>
          <a:p>
            <a:pPr marL="457200" lvl="0" indent="-342900" algn="l" rtl="0">
              <a:lnSpc>
                <a:spcPct val="115000"/>
              </a:lnSpc>
              <a:spcBef>
                <a:spcPts val="0"/>
              </a:spcBef>
              <a:spcAft>
                <a:spcPts val="0"/>
              </a:spcAft>
              <a:buClr>
                <a:srgbClr val="135D6D"/>
              </a:buClr>
              <a:buSzPts val="2595"/>
              <a:buFont typeface="Arial"/>
              <a:buChar char="•"/>
            </a:pPr>
            <a:r>
              <a:rPr lang="fr" sz="2400" dirty="0">
                <a:solidFill>
                  <a:schemeClr val="dk1"/>
                </a:solidFill>
              </a:rPr>
              <a:t>Prévoir crayons de papier, gommes, feutres / stylos, scotch</a:t>
            </a:r>
            <a:endParaRPr dirty="0"/>
          </a:p>
          <a:p>
            <a:pPr marL="457200" lvl="0" indent="-178117" algn="l" rtl="0">
              <a:lnSpc>
                <a:spcPct val="115000"/>
              </a:lnSpc>
              <a:spcBef>
                <a:spcPts val="0"/>
              </a:spcBef>
              <a:spcAft>
                <a:spcPts val="0"/>
              </a:spcAft>
              <a:buClr>
                <a:srgbClr val="135D6D"/>
              </a:buClr>
              <a:buSzPts val="2595"/>
              <a:buFont typeface="Arial"/>
              <a:buNone/>
            </a:pPr>
            <a:endParaRPr sz="800" dirty="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dirty="0"/>
              <a:t>1/2 jeux de cartes à imprimer ou commander sur l’espace animateur </a:t>
            </a:r>
            <a:endParaRPr sz="2400" dirty="0">
              <a:solidFill>
                <a:schemeClr val="dk1"/>
              </a:solidFill>
            </a:endParaRPr>
          </a:p>
        </p:txBody>
      </p:sp>
      <p:pic>
        <p:nvPicPr>
          <p:cNvPr id="252" name="Google Shape;252;p2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53" name="Google Shape;253;p24"/>
          <p:cNvPicPr preferRelativeResize="0"/>
          <p:nvPr/>
        </p:nvPicPr>
        <p:blipFill rotWithShape="1">
          <a:blip r:embed="rId4">
            <a:alphaModFix/>
          </a:blip>
          <a:srcRect t="16510"/>
          <a:stretch/>
        </p:blipFill>
        <p:spPr>
          <a:xfrm>
            <a:off x="5916758" y="2395789"/>
            <a:ext cx="2422996" cy="2173111"/>
          </a:xfrm>
          <a:prstGeom prst="roundRect">
            <a:avLst>
              <a:gd name="adj" fmla="val 16667"/>
            </a:avLst>
          </a:prstGeom>
          <a:noFill/>
          <a:ln>
            <a:noFill/>
          </a:ln>
        </p:spPr>
      </p:pic>
      <p:pic>
        <p:nvPicPr>
          <p:cNvPr id="2" name="Google Shape;276;p24">
            <a:extLst>
              <a:ext uri="{FF2B5EF4-FFF2-40B4-BE49-F238E27FC236}">
                <a16:creationId xmlns:a16="http://schemas.microsoft.com/office/drawing/2014/main" id="{2350D37B-9F05-CA64-47C6-FDCD71C568CE}"/>
              </a:ext>
            </a:extLst>
          </p:cNvPr>
          <p:cNvPicPr preferRelativeResize="0"/>
          <p:nvPr/>
        </p:nvPicPr>
        <p:blipFill>
          <a:blip r:embed="rId5">
            <a:alphaModFix/>
          </a:blip>
          <a:stretch>
            <a:fillRect/>
          </a:stretch>
        </p:blipFill>
        <p:spPr>
          <a:xfrm>
            <a:off x="5798467" y="165925"/>
            <a:ext cx="2659674" cy="2040800"/>
          </a:xfrm>
          <a:prstGeom prst="rect">
            <a:avLst/>
          </a:prstGeom>
          <a:noFill/>
          <a:ln>
            <a:noFill/>
          </a:ln>
        </p:spPr>
      </p:pic>
      <p:cxnSp>
        <p:nvCxnSpPr>
          <p:cNvPr id="3" name="Google Shape;277;p24">
            <a:extLst>
              <a:ext uri="{FF2B5EF4-FFF2-40B4-BE49-F238E27FC236}">
                <a16:creationId xmlns:a16="http://schemas.microsoft.com/office/drawing/2014/main" id="{8BF07BA6-5342-AD3E-ABB9-9F29FC5A63A8}"/>
              </a:ext>
            </a:extLst>
          </p:cNvPr>
          <p:cNvCxnSpPr/>
          <p:nvPr/>
        </p:nvCxnSpPr>
        <p:spPr>
          <a:xfrm flipH="1">
            <a:off x="2970025" y="1584525"/>
            <a:ext cx="2555100" cy="506100"/>
          </a:xfrm>
          <a:prstGeom prst="straightConnector1">
            <a:avLst/>
          </a:prstGeom>
          <a:noFill/>
          <a:ln w="9525" cap="flat" cmpd="sng">
            <a:solidFill>
              <a:schemeClr val="dk2"/>
            </a:solidFill>
            <a:prstDash val="solid"/>
            <a:round/>
            <a:headEnd type="triangl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a:solidFill>
                  <a:srgbClr val="135D6D"/>
                </a:solidFill>
              </a:rPr>
              <a:t>La fresque en ligne</a:t>
            </a:r>
            <a:endParaRPr>
              <a:solidFill>
                <a:srgbClr val="135D6D"/>
              </a:solidFill>
            </a:endParaRPr>
          </a:p>
        </p:txBody>
      </p:sp>
      <p:sp>
        <p:nvSpPr>
          <p:cNvPr id="259" name="Google Shape;259;p9"/>
          <p:cNvSpPr txBox="1">
            <a:spLocks noGrp="1"/>
          </p:cNvSpPr>
          <p:nvPr>
            <p:ph type="body" idx="1"/>
          </p:nvPr>
        </p:nvSpPr>
        <p:spPr>
          <a:xfrm>
            <a:off x="311700" y="720762"/>
            <a:ext cx="5067124" cy="3848138"/>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dirty="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dirty="0">
                <a:solidFill>
                  <a:srgbClr val="135D6D"/>
                </a:solidFill>
              </a:rPr>
              <a:t>Mural: </a:t>
            </a:r>
            <a:r>
              <a:rPr lang="fr" sz="2400" dirty="0">
                <a:solidFill>
                  <a:schemeClr val="dk1"/>
                </a:solidFill>
              </a:rPr>
              <a:t>laisser les légendes des cartes pour l’export </a:t>
            </a:r>
            <a:endParaRPr dirty="0"/>
          </a:p>
          <a:p>
            <a:pPr marL="457200" lvl="0" indent="-178117" algn="l" rtl="0">
              <a:lnSpc>
                <a:spcPct val="115000"/>
              </a:lnSpc>
              <a:spcBef>
                <a:spcPts val="0"/>
              </a:spcBef>
              <a:spcAft>
                <a:spcPts val="0"/>
              </a:spcAft>
              <a:buClr>
                <a:srgbClr val="135D6D"/>
              </a:buClr>
              <a:buSzPts val="2595"/>
              <a:buFont typeface="Arial"/>
              <a:buNone/>
            </a:pPr>
            <a:endParaRPr sz="800" dirty="0"/>
          </a:p>
          <a:p>
            <a:pPr marL="457200" lvl="0" indent="-342900" algn="l" rtl="0">
              <a:lnSpc>
                <a:spcPct val="115000"/>
              </a:lnSpc>
              <a:spcBef>
                <a:spcPts val="0"/>
              </a:spcBef>
              <a:spcAft>
                <a:spcPts val="0"/>
              </a:spcAft>
              <a:buClr>
                <a:srgbClr val="135D6D"/>
              </a:buClr>
              <a:buSzPts val="2595"/>
              <a:buFont typeface="Arial"/>
              <a:buChar char="•"/>
            </a:pPr>
            <a:r>
              <a:rPr lang="fr" sz="2400" dirty="0">
                <a:solidFill>
                  <a:schemeClr val="dk1"/>
                </a:solidFill>
              </a:rPr>
              <a:t>Replacer les cartes sur le plateau / optimiser les flèches</a:t>
            </a:r>
            <a:endParaRPr dirty="0"/>
          </a:p>
          <a:p>
            <a:pPr marL="457200" lvl="0" indent="-178117" algn="l" rtl="0">
              <a:lnSpc>
                <a:spcPct val="115000"/>
              </a:lnSpc>
              <a:spcBef>
                <a:spcPts val="0"/>
              </a:spcBef>
              <a:spcAft>
                <a:spcPts val="0"/>
              </a:spcAft>
              <a:buClr>
                <a:srgbClr val="135D6D"/>
              </a:buClr>
              <a:buSzPts val="2595"/>
              <a:buFont typeface="Arial"/>
              <a:buNone/>
            </a:pPr>
            <a:endParaRPr sz="800" dirty="0"/>
          </a:p>
          <a:p>
            <a:pPr marL="457200" lvl="0" indent="-342900" algn="l" rtl="0">
              <a:lnSpc>
                <a:spcPct val="115000"/>
              </a:lnSpc>
              <a:spcBef>
                <a:spcPts val="0"/>
              </a:spcBef>
              <a:spcAft>
                <a:spcPts val="0"/>
              </a:spcAft>
              <a:buClr>
                <a:srgbClr val="135D6D"/>
              </a:buClr>
              <a:buSzPts val="2595"/>
              <a:buFont typeface="Arial"/>
              <a:buChar char="•"/>
            </a:pPr>
            <a:r>
              <a:rPr lang="fr" sz="2400" dirty="0">
                <a:solidFill>
                  <a:schemeClr val="dk1"/>
                </a:solidFill>
              </a:rPr>
              <a:t>Gardien du temps : être un peu plus présent</a:t>
            </a:r>
          </a:p>
          <a:p>
            <a:pPr marL="457200" lvl="0" indent="-178117" algn="l" rtl="0">
              <a:lnSpc>
                <a:spcPct val="115000"/>
              </a:lnSpc>
              <a:spcBef>
                <a:spcPts val="0"/>
              </a:spcBef>
              <a:spcAft>
                <a:spcPts val="0"/>
              </a:spcAft>
              <a:buClr>
                <a:srgbClr val="135D6D"/>
              </a:buClr>
              <a:buSzPts val="2595"/>
              <a:buFont typeface="Arial"/>
              <a:buNone/>
            </a:pPr>
            <a:endParaRPr lang="fr-FR" sz="800" dirty="0"/>
          </a:p>
          <a:p>
            <a:pPr marL="457200" lvl="0" indent="-342900" algn="l" rtl="0">
              <a:lnSpc>
                <a:spcPct val="115000"/>
              </a:lnSpc>
              <a:spcBef>
                <a:spcPts val="0"/>
              </a:spcBef>
              <a:spcAft>
                <a:spcPts val="0"/>
              </a:spcAft>
              <a:buClr>
                <a:srgbClr val="135D6D"/>
              </a:buClr>
              <a:buSzPts val="2595"/>
              <a:buFont typeface="Arial"/>
              <a:buChar char="•"/>
            </a:pPr>
            <a:r>
              <a:rPr lang="fr-FR" sz="2400" dirty="0">
                <a:solidFill>
                  <a:schemeClr val="dk1"/>
                </a:solidFill>
              </a:rPr>
              <a:t>Faire lire les cartes à tout le monde puis placement collectif</a:t>
            </a:r>
          </a:p>
          <a:p>
            <a:pPr marL="457200" lvl="0" indent="-342900" algn="l" rtl="0">
              <a:lnSpc>
                <a:spcPct val="115000"/>
              </a:lnSpc>
              <a:spcBef>
                <a:spcPts val="0"/>
              </a:spcBef>
              <a:spcAft>
                <a:spcPts val="0"/>
              </a:spcAft>
              <a:buClr>
                <a:srgbClr val="135D6D"/>
              </a:buClr>
              <a:buSzPts val="2595"/>
              <a:buFont typeface="Arial"/>
              <a:buChar char="•"/>
            </a:pPr>
            <a:endParaRPr lang="fr" sz="2400" dirty="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endParaRPr sz="2400" dirty="0"/>
          </a:p>
        </p:txBody>
      </p:sp>
      <p:pic>
        <p:nvPicPr>
          <p:cNvPr id="260" name="Google Shape;260;p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61" name="Google Shape;261;p9"/>
          <p:cNvPicPr preferRelativeResize="0"/>
          <p:nvPr/>
        </p:nvPicPr>
        <p:blipFill rotWithShape="1">
          <a:blip r:embed="rId4">
            <a:alphaModFix/>
          </a:blip>
          <a:srcRect l="18197" r="11485"/>
          <a:stretch/>
        </p:blipFill>
        <p:spPr>
          <a:xfrm>
            <a:off x="5553558" y="1304953"/>
            <a:ext cx="2677163" cy="2533594"/>
          </a:xfrm>
          <a:prstGeom prst="roundRect">
            <a:avLst>
              <a:gd name="adj" fmla="val 16667"/>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L’atelier, pas à pas</a:t>
            </a:r>
            <a:endParaRPr sz="3700">
              <a:solidFill>
                <a:srgbClr val="135D6D"/>
              </a:solidFill>
            </a:endParaRPr>
          </a:p>
        </p:txBody>
      </p:sp>
      <p:sp>
        <p:nvSpPr>
          <p:cNvPr id="267" name="Google Shape;267;p11"/>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SzPts val="1800"/>
              <a:buNone/>
            </a:pPr>
            <a:r>
              <a:rPr lang="fr" sz="2400">
                <a:solidFill>
                  <a:srgbClr val="135D6D"/>
                </a:solidFill>
              </a:rPr>
              <a:t>1. </a:t>
            </a:r>
            <a:r>
              <a:rPr lang="fr" sz="2400">
                <a:solidFill>
                  <a:schemeClr val="dk1"/>
                </a:solidFill>
              </a:rPr>
              <a:t>Accueil  (0-5 min)</a:t>
            </a:r>
            <a:endParaRPr/>
          </a:p>
          <a:p>
            <a:pPr marL="0" marR="0" lvl="0" indent="0" algn="l" rtl="0">
              <a:lnSpc>
                <a:spcPct val="150000"/>
              </a:lnSpc>
              <a:spcBef>
                <a:spcPts val="0"/>
              </a:spcBef>
              <a:spcAft>
                <a:spcPts val="0"/>
              </a:spcAft>
              <a:buSzPts val="1800"/>
              <a:buNone/>
            </a:pPr>
            <a:r>
              <a:rPr lang="fr" sz="2400">
                <a:solidFill>
                  <a:srgbClr val="135D6D"/>
                </a:solidFill>
              </a:rPr>
              <a:t>2. </a:t>
            </a:r>
            <a:r>
              <a:rPr lang="fr" sz="2400">
                <a:solidFill>
                  <a:schemeClr val="dk1"/>
                </a:solidFill>
              </a:rPr>
              <a:t>Tour de table (5-15 min)</a:t>
            </a:r>
            <a:endParaRPr/>
          </a:p>
          <a:p>
            <a:pPr marL="0" marR="0" lvl="0" indent="0" algn="l" rtl="0">
              <a:lnSpc>
                <a:spcPct val="150000"/>
              </a:lnSpc>
              <a:spcBef>
                <a:spcPts val="0"/>
              </a:spcBef>
              <a:spcAft>
                <a:spcPts val="0"/>
              </a:spcAft>
              <a:buSzPts val="1800"/>
              <a:buNone/>
            </a:pPr>
            <a:r>
              <a:rPr lang="fr" sz="2400">
                <a:solidFill>
                  <a:srgbClr val="135D6D"/>
                </a:solidFill>
              </a:rPr>
              <a:t>3. </a:t>
            </a:r>
            <a:r>
              <a:rPr lang="fr" sz="2400">
                <a:solidFill>
                  <a:schemeClr val="dk1"/>
                </a:solidFill>
              </a:rPr>
              <a:t>Introduction à la Fresque (15 – 25 min)</a:t>
            </a:r>
            <a:endParaRPr/>
          </a:p>
          <a:p>
            <a:pPr marL="0" marR="0" lvl="0" indent="0" algn="l" rtl="0">
              <a:lnSpc>
                <a:spcPct val="150000"/>
              </a:lnSpc>
              <a:spcBef>
                <a:spcPts val="0"/>
              </a:spcBef>
              <a:spcAft>
                <a:spcPts val="0"/>
              </a:spcAft>
              <a:buSzPts val="1800"/>
              <a:buNone/>
            </a:pPr>
            <a:r>
              <a:rPr lang="fr" sz="2400">
                <a:solidFill>
                  <a:srgbClr val="135D6D"/>
                </a:solidFill>
              </a:rPr>
              <a:t>4. </a:t>
            </a:r>
            <a:r>
              <a:rPr lang="fr" sz="2400">
                <a:solidFill>
                  <a:schemeClr val="dk1"/>
                </a:solidFill>
              </a:rPr>
              <a:t>La Fresque de l’eau (25 min – 2h30 min)</a:t>
            </a:r>
            <a:endParaRPr/>
          </a:p>
          <a:p>
            <a:pPr marL="0" marR="0" lvl="0" indent="0" algn="l" rtl="0">
              <a:lnSpc>
                <a:spcPct val="150000"/>
              </a:lnSpc>
              <a:spcBef>
                <a:spcPts val="0"/>
              </a:spcBef>
              <a:spcAft>
                <a:spcPts val="0"/>
              </a:spcAft>
              <a:buSzPts val="1800"/>
              <a:buNone/>
            </a:pPr>
            <a:r>
              <a:rPr lang="fr" sz="2400">
                <a:solidFill>
                  <a:srgbClr val="135D6D"/>
                </a:solidFill>
              </a:rPr>
              <a:t>5. </a:t>
            </a:r>
            <a:r>
              <a:rPr lang="fr" sz="2400">
                <a:solidFill>
                  <a:schemeClr val="dk1"/>
                </a:solidFill>
              </a:rPr>
              <a:t>Débat (2h30min – 3h)</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68" name="Google Shape;268;p1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69" name="Google Shape;269;p11"/>
          <p:cNvPicPr preferRelativeResize="0"/>
          <p:nvPr/>
        </p:nvPicPr>
        <p:blipFill rotWithShape="1">
          <a:blip r:embed="rId4">
            <a:alphaModFix/>
          </a:blip>
          <a:srcRect l="22537"/>
          <a:stretch/>
        </p:blipFill>
        <p:spPr>
          <a:xfrm>
            <a:off x="6146829" y="1422437"/>
            <a:ext cx="2521670" cy="2441501"/>
          </a:xfrm>
          <a:prstGeom prst="roundRect">
            <a:avLst>
              <a:gd name="adj" fmla="val 16667"/>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5a74a39130_0_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275" name="Google Shape;275;g15a74a39130_0_1"/>
          <p:cNvSpPr txBox="1"/>
          <p:nvPr/>
        </p:nvSpPr>
        <p:spPr>
          <a:xfrm>
            <a:off x="912303" y="2263973"/>
            <a:ext cx="651047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LA FRESQUE DE L’EAU en détails…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3B38EBF9-917E-B903-1322-7490214AEF74}"/>
            </a:ext>
          </a:extLst>
        </p:cNvPr>
        <p:cNvGrpSpPr/>
        <p:nvPr/>
      </p:nvGrpSpPr>
      <p:grpSpPr>
        <a:xfrm>
          <a:off x="0" y="0"/>
          <a:ext cx="0" cy="0"/>
          <a:chOff x="0" y="0"/>
          <a:chExt cx="0" cy="0"/>
        </a:xfrm>
      </p:grpSpPr>
      <p:sp>
        <p:nvSpPr>
          <p:cNvPr id="127" name="Google Shape;127;p10">
            <a:extLst>
              <a:ext uri="{FF2B5EF4-FFF2-40B4-BE49-F238E27FC236}">
                <a16:creationId xmlns:a16="http://schemas.microsoft.com/office/drawing/2014/main" id="{E0351E0D-9FDA-B6AA-04EC-FD774C0BCC49}"/>
              </a:ext>
            </a:extLst>
          </p:cNvPr>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dirty="0">
                <a:solidFill>
                  <a:srgbClr val="135D6D"/>
                </a:solidFill>
              </a:rPr>
              <a:t>Sommaire</a:t>
            </a:r>
            <a:endParaRPr sz="3700" dirty="0">
              <a:solidFill>
                <a:srgbClr val="135D6D"/>
              </a:solidFill>
            </a:endParaRPr>
          </a:p>
        </p:txBody>
      </p:sp>
      <p:sp>
        <p:nvSpPr>
          <p:cNvPr id="128" name="Google Shape;128;p10">
            <a:extLst>
              <a:ext uri="{FF2B5EF4-FFF2-40B4-BE49-F238E27FC236}">
                <a16:creationId xmlns:a16="http://schemas.microsoft.com/office/drawing/2014/main" id="{DCC7F524-2BB3-C755-AB36-5DB8ECEA59E2}"/>
              </a:ext>
            </a:extLst>
          </p:cNvPr>
          <p:cNvSpPr txBox="1">
            <a:spLocks noGrp="1"/>
          </p:cNvSpPr>
          <p:nvPr>
            <p:ph type="body" idx="1"/>
          </p:nvPr>
        </p:nvSpPr>
        <p:spPr>
          <a:xfrm>
            <a:off x="311700" y="628355"/>
            <a:ext cx="7315472" cy="4355287"/>
          </a:xfrm>
          <a:prstGeom prst="rect">
            <a:avLst/>
          </a:prstGeom>
          <a:noFill/>
          <a:ln>
            <a:noFill/>
          </a:ln>
        </p:spPr>
        <p:txBody>
          <a:bodyPr spcFirstLastPara="1" wrap="square" lIns="91425" tIns="91425" rIns="91425" bIns="91425" anchor="ctr" anchorCtr="0">
            <a:normAutofit/>
          </a:bodyPr>
          <a:lstStyle/>
          <a:p>
            <a:pPr marL="457200" lvl="0" indent="-457200" algn="l" rtl="0">
              <a:lnSpc>
                <a:spcPct val="115000"/>
              </a:lnSpc>
              <a:spcBef>
                <a:spcPts val="1200"/>
              </a:spcBef>
              <a:spcAft>
                <a:spcPts val="0"/>
              </a:spcAft>
              <a:buClr>
                <a:srgbClr val="135D6D"/>
              </a:buClr>
              <a:buSzPts val="1800"/>
              <a:buFont typeface="Arial"/>
              <a:buChar char="•"/>
            </a:pPr>
            <a:r>
              <a:rPr lang="fr-FR" sz="2400" dirty="0"/>
              <a:t>Tour de Table</a:t>
            </a:r>
          </a:p>
          <a:p>
            <a:pPr marL="457200" lvl="0" indent="-457200" algn="l" rtl="0">
              <a:lnSpc>
                <a:spcPct val="115000"/>
              </a:lnSpc>
              <a:spcBef>
                <a:spcPts val="1200"/>
              </a:spcBef>
              <a:spcAft>
                <a:spcPts val="0"/>
              </a:spcAft>
              <a:buClr>
                <a:srgbClr val="135D6D"/>
              </a:buClr>
              <a:buSzPts val="1800"/>
              <a:buFont typeface="Arial"/>
              <a:buChar char="•"/>
            </a:pPr>
            <a:r>
              <a:rPr lang="fr-FR" sz="2400" dirty="0"/>
              <a:t>L’association </a:t>
            </a:r>
            <a:r>
              <a:rPr lang="fr-FR" sz="2400" dirty="0" err="1"/>
              <a:t>Eau’Dyssée</a:t>
            </a:r>
            <a:endParaRPr lang="fr-FR" sz="2400" dirty="0"/>
          </a:p>
          <a:p>
            <a:pPr marL="457200" lvl="0" indent="-457200" algn="l" rtl="0">
              <a:lnSpc>
                <a:spcPct val="115000"/>
              </a:lnSpc>
              <a:spcBef>
                <a:spcPts val="1200"/>
              </a:spcBef>
              <a:spcAft>
                <a:spcPts val="0"/>
              </a:spcAft>
              <a:buClr>
                <a:srgbClr val="135D6D"/>
              </a:buClr>
              <a:buSzPts val="1800"/>
              <a:buFont typeface="Arial"/>
              <a:buChar char="•"/>
            </a:pPr>
            <a:r>
              <a:rPr lang="fr-FR" sz="2400" dirty="0"/>
              <a:t>La fresque de l’eau - aperçu</a:t>
            </a:r>
          </a:p>
          <a:p>
            <a:pPr marL="457200" lvl="0" indent="-457200" algn="l" rtl="0">
              <a:lnSpc>
                <a:spcPct val="115000"/>
              </a:lnSpc>
              <a:spcBef>
                <a:spcPts val="1200"/>
              </a:spcBef>
              <a:spcAft>
                <a:spcPts val="0"/>
              </a:spcAft>
              <a:buClr>
                <a:srgbClr val="135D6D"/>
              </a:buClr>
              <a:buSzPts val="1800"/>
              <a:buFont typeface="Arial"/>
              <a:buChar char="•"/>
            </a:pPr>
            <a:r>
              <a:rPr lang="fr-FR" sz="2400" dirty="0"/>
              <a:t>La fresque de l’eau - en détails</a:t>
            </a:r>
          </a:p>
          <a:p>
            <a:pPr marL="457200" lvl="0" indent="-457200" algn="l" rtl="0">
              <a:lnSpc>
                <a:spcPct val="115000"/>
              </a:lnSpc>
              <a:spcBef>
                <a:spcPts val="1200"/>
              </a:spcBef>
              <a:spcAft>
                <a:spcPts val="0"/>
              </a:spcAft>
              <a:buClr>
                <a:srgbClr val="135D6D"/>
              </a:buClr>
              <a:buSzPts val="1800"/>
              <a:buFont typeface="Arial"/>
              <a:buChar char="•"/>
            </a:pPr>
            <a:r>
              <a:rPr lang="fr-FR" sz="2400" dirty="0"/>
              <a:t>Licence d’utilisation</a:t>
            </a:r>
          </a:p>
          <a:p>
            <a:pPr marL="457200" lvl="0" indent="-457200" algn="l" rtl="0">
              <a:lnSpc>
                <a:spcPct val="115000"/>
              </a:lnSpc>
              <a:spcBef>
                <a:spcPts val="1200"/>
              </a:spcBef>
              <a:spcAft>
                <a:spcPts val="0"/>
              </a:spcAft>
              <a:buClr>
                <a:srgbClr val="135D6D"/>
              </a:buClr>
              <a:buSzPts val="1800"/>
              <a:buFont typeface="Arial"/>
              <a:buChar char="•"/>
            </a:pPr>
            <a:r>
              <a:rPr lang="fr-FR" sz="2400" dirty="0"/>
              <a:t>Outils à disposition</a:t>
            </a:r>
          </a:p>
          <a:p>
            <a:pPr marL="457200" lvl="0" indent="-457200" algn="l" rtl="0">
              <a:lnSpc>
                <a:spcPct val="115000"/>
              </a:lnSpc>
              <a:spcBef>
                <a:spcPts val="1200"/>
              </a:spcBef>
              <a:spcAft>
                <a:spcPts val="0"/>
              </a:spcAft>
              <a:buClr>
                <a:srgbClr val="135D6D"/>
              </a:buClr>
              <a:buSzPts val="1800"/>
              <a:buFont typeface="Arial"/>
              <a:buChar char="•"/>
            </a:pPr>
            <a:r>
              <a:rPr lang="fr-FR" sz="2400" dirty="0"/>
              <a:t>Questions - Réponses</a:t>
            </a:r>
          </a:p>
        </p:txBody>
      </p:sp>
      <p:pic>
        <p:nvPicPr>
          <p:cNvPr id="129" name="Google Shape;129;p10">
            <a:extLst>
              <a:ext uri="{FF2B5EF4-FFF2-40B4-BE49-F238E27FC236}">
                <a16:creationId xmlns:a16="http://schemas.microsoft.com/office/drawing/2014/main" id="{01002C80-6DEF-9398-9DFF-25746A765FAC}"/>
              </a:ext>
            </a:extLst>
          </p:cNvPr>
          <p:cNvPicPr preferRelativeResize="0"/>
          <p:nvPr/>
        </p:nvPicPr>
        <p:blipFill rotWithShape="1">
          <a:blip r:embed="rId3">
            <a:alphaModFix/>
          </a:blip>
          <a:srcRect/>
          <a:stretch/>
        </p:blipFill>
        <p:spPr>
          <a:xfrm>
            <a:off x="8159045" y="4549423"/>
            <a:ext cx="838200" cy="452830"/>
          </a:xfrm>
          <a:prstGeom prst="rect">
            <a:avLst/>
          </a:prstGeom>
          <a:noFill/>
          <a:ln>
            <a:noFill/>
          </a:ln>
        </p:spPr>
      </p:pic>
      <p:sp>
        <p:nvSpPr>
          <p:cNvPr id="2" name="Google Shape;126;g28e939b0da0_0_1">
            <a:extLst>
              <a:ext uri="{FF2B5EF4-FFF2-40B4-BE49-F238E27FC236}">
                <a16:creationId xmlns:a16="http://schemas.microsoft.com/office/drawing/2014/main" id="{439401A9-1B1C-5908-E295-3FF1E80221C3}"/>
              </a:ext>
            </a:extLst>
          </p:cNvPr>
          <p:cNvSpPr txBox="1"/>
          <p:nvPr/>
        </p:nvSpPr>
        <p:spPr>
          <a:xfrm>
            <a:off x="5675100" y="387450"/>
            <a:ext cx="3157200" cy="2184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sz="1650" b="1" dirty="0">
                <a:solidFill>
                  <a:schemeClr val="accent2"/>
                </a:solidFill>
                <a:latin typeface="Twentieth Century"/>
                <a:ea typeface="Twentieth Century"/>
                <a:cs typeface="Twentieth Century"/>
                <a:sym typeface="Twentieth Century"/>
              </a:rPr>
              <a:t>OBJECTIF</a:t>
            </a:r>
            <a:r>
              <a:rPr lang="fr" sz="1650" dirty="0">
                <a:solidFill>
                  <a:schemeClr val="accent2"/>
                </a:solidFill>
                <a:latin typeface="Twentieth Century"/>
                <a:ea typeface="Twentieth Century"/>
                <a:cs typeface="Twentieth Century"/>
                <a:sym typeface="Twentieth Century"/>
              </a:rPr>
              <a:t>: Faire de vous des animateurs confiants, pas des experts de l’eau !</a:t>
            </a:r>
            <a:endParaRPr sz="1650" dirty="0">
              <a:solidFill>
                <a:schemeClr val="accent2"/>
              </a:solidFill>
              <a:latin typeface="Twentieth Century"/>
              <a:ea typeface="Twentieth Century"/>
              <a:cs typeface="Twentieth Century"/>
              <a:sym typeface="Twentieth Century"/>
            </a:endParaRPr>
          </a:p>
          <a:p>
            <a:pPr marL="0" lvl="0" indent="0" algn="just" rtl="0">
              <a:spcBef>
                <a:spcPts val="0"/>
              </a:spcBef>
              <a:spcAft>
                <a:spcPts val="0"/>
              </a:spcAft>
              <a:buNone/>
            </a:pPr>
            <a:endParaRPr sz="1650" dirty="0">
              <a:solidFill>
                <a:schemeClr val="accent2"/>
              </a:solidFill>
              <a:latin typeface="Twentieth Century"/>
              <a:ea typeface="Twentieth Century"/>
              <a:cs typeface="Twentieth Century"/>
              <a:sym typeface="Twentieth Century"/>
            </a:endParaRPr>
          </a:p>
          <a:p>
            <a:pPr marL="0" lvl="0" indent="0" algn="just" rtl="0">
              <a:spcBef>
                <a:spcPts val="0"/>
              </a:spcBef>
              <a:spcAft>
                <a:spcPts val="0"/>
              </a:spcAft>
              <a:buNone/>
            </a:pPr>
            <a:r>
              <a:rPr lang="fr" sz="1650" dirty="0">
                <a:solidFill>
                  <a:schemeClr val="accent2"/>
                </a:solidFill>
                <a:latin typeface="Twentieth Century"/>
                <a:ea typeface="Twentieth Century"/>
                <a:cs typeface="Twentieth Century"/>
                <a:sym typeface="Twentieth Century"/>
              </a:rPr>
              <a:t>Le contenu des slides sera partagé par email et une notice détaillée sera disponible.</a:t>
            </a:r>
            <a:endParaRPr sz="1650" dirty="0">
              <a:solidFill>
                <a:schemeClr val="accent2"/>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643130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3f3c47a618_0_0"/>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dirty="0">
                <a:solidFill>
                  <a:srgbClr val="135D6D"/>
                </a:solidFill>
              </a:rPr>
              <a:t>Introduction (15 minutes)</a:t>
            </a:r>
            <a:endParaRPr sz="3700" dirty="0">
              <a:solidFill>
                <a:srgbClr val="135D6D"/>
              </a:solidFill>
            </a:endParaRPr>
          </a:p>
        </p:txBody>
      </p:sp>
      <p:sp>
        <p:nvSpPr>
          <p:cNvPr id="281" name="Google Shape;281;g13f3c47a618_0_0"/>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SzPts val="1800"/>
              <a:buNone/>
            </a:pPr>
            <a:r>
              <a:rPr lang="fr" b="1">
                <a:solidFill>
                  <a:schemeClr val="dk1"/>
                </a:solidFill>
              </a:rPr>
              <a:t>Tour de table</a:t>
            </a:r>
            <a:r>
              <a:rPr lang="fr">
                <a:solidFill>
                  <a:schemeClr val="dk1"/>
                </a:solidFill>
              </a:rPr>
              <a:t> : prénom, localisation, comment la personne a entendu parler du jeu, attentes particulières, icebreaker… </a:t>
            </a:r>
            <a:endParaRPr/>
          </a:p>
          <a:p>
            <a:pPr marL="0" marR="0" lvl="0" indent="0" algn="l" rtl="0">
              <a:lnSpc>
                <a:spcPct val="115000"/>
              </a:lnSpc>
              <a:spcBef>
                <a:spcPts val="0"/>
              </a:spcBef>
              <a:spcAft>
                <a:spcPts val="0"/>
              </a:spcAft>
              <a:buSzPts val="1800"/>
              <a:buNone/>
            </a:pPr>
            <a:endParaRPr sz="1000">
              <a:solidFill>
                <a:schemeClr val="dk1"/>
              </a:solidFill>
            </a:endParaRPr>
          </a:p>
          <a:p>
            <a:pPr marL="0" marR="0" lvl="0" indent="0" algn="l" rtl="0">
              <a:lnSpc>
                <a:spcPct val="115000"/>
              </a:lnSpc>
              <a:spcBef>
                <a:spcPts val="0"/>
              </a:spcBef>
              <a:spcAft>
                <a:spcPts val="0"/>
              </a:spcAft>
              <a:buSzPts val="1800"/>
              <a:buNone/>
            </a:pPr>
            <a:r>
              <a:rPr lang="fr" b="1">
                <a:solidFill>
                  <a:schemeClr val="dk1"/>
                </a:solidFill>
              </a:rPr>
              <a:t>Introduction à la Fresque de l’Eau</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Citer les auteurs</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Introduire succinctement l’association Eau’Dyssée</a:t>
            </a:r>
            <a:endParaRPr>
              <a:solidFill>
                <a:schemeClr val="dk1"/>
              </a:solidFill>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Présenter la Fresque de l’Eau dans les grandes lignes :</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Durée de 3h</a:t>
            </a:r>
            <a:r>
              <a:rPr lang="fr" sz="1600"/>
              <a:t> avec </a:t>
            </a:r>
            <a:r>
              <a:rPr lang="fr" sz="1600">
                <a:solidFill>
                  <a:schemeClr val="dk1"/>
                </a:solidFill>
              </a:rPr>
              <a:t>4 grandes parties</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Atelier collaboratif, ludique, visuel, scientifique…</a:t>
            </a:r>
            <a:endParaRPr/>
          </a:p>
          <a:p>
            <a:pPr marL="0" marR="0" lvl="0" indent="0" algn="l" rtl="0">
              <a:lnSpc>
                <a:spcPct val="115000"/>
              </a:lnSpc>
              <a:spcBef>
                <a:spcPts val="0"/>
              </a:spcBef>
              <a:spcAft>
                <a:spcPts val="0"/>
              </a:spcAft>
              <a:buSzPts val="1800"/>
              <a:buNone/>
            </a:pPr>
            <a:r>
              <a:rPr lang="fr" b="1">
                <a:solidFill>
                  <a:schemeClr val="dk1"/>
                </a:solidFill>
              </a:rPr>
              <a:t>En ligne</a:t>
            </a:r>
            <a:r>
              <a:rPr lang="fr">
                <a:solidFill>
                  <a:schemeClr val="dk1"/>
                </a:solidFill>
              </a:rPr>
              <a:t>, présenter également l’outil Mural et ses principales fonctionnalités.</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82" name="Google Shape;282;g13f3c47a618_0_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83" name="Google Shape;283;g13f3c47a618_0_0" descr="Warning with solid fill"/>
          <p:cNvPicPr preferRelativeResize="0"/>
          <p:nvPr/>
        </p:nvPicPr>
        <p:blipFill rotWithShape="1">
          <a:blip r:embed="rId4">
            <a:alphaModFix/>
          </a:blip>
          <a:srcRect/>
          <a:stretch/>
        </p:blipFill>
        <p:spPr>
          <a:xfrm>
            <a:off x="4854161" y="1709096"/>
            <a:ext cx="457200" cy="457200"/>
          </a:xfrm>
          <a:prstGeom prst="rect">
            <a:avLst/>
          </a:prstGeom>
          <a:noFill/>
          <a:ln>
            <a:noFill/>
          </a:ln>
        </p:spPr>
      </p:pic>
      <p:sp>
        <p:nvSpPr>
          <p:cNvPr id="284" name="Google Shape;284;g13f3c47a618_0_0"/>
          <p:cNvSpPr txBox="1"/>
          <p:nvPr/>
        </p:nvSpPr>
        <p:spPr>
          <a:xfrm>
            <a:off x="5311361" y="1676106"/>
            <a:ext cx="35209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1" u="none" strike="noStrike" cap="none" dirty="0">
                <a:solidFill>
                  <a:schemeClr val="accent2"/>
                </a:solidFill>
                <a:latin typeface="Arial"/>
                <a:ea typeface="Arial"/>
                <a:cs typeface="Arial"/>
                <a:sym typeface="Arial"/>
              </a:rPr>
              <a:t>Ça peut vite prendre b</a:t>
            </a:r>
            <a:r>
              <a:rPr lang="fr-FR" i="1" dirty="0">
                <a:solidFill>
                  <a:schemeClr val="accent2"/>
                </a:solidFill>
              </a:rPr>
              <a:t>eaucoup</a:t>
            </a:r>
            <a:r>
              <a:rPr lang="fr-FR" sz="1400" b="0" i="1" u="none" strike="noStrike" cap="none" dirty="0">
                <a:solidFill>
                  <a:schemeClr val="accent2"/>
                </a:solidFill>
                <a:latin typeface="Arial"/>
                <a:ea typeface="Arial"/>
                <a:cs typeface="Arial"/>
                <a:sym typeface="Arial"/>
              </a:rPr>
              <a:t> de temps, mettre une limite de temps par personne !</a:t>
            </a:r>
            <a:endParaRPr lang="fr-FR" sz="1400" b="0" i="0" u="none" strike="noStrike" cap="none" dirty="0">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5"/>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290" name="Google Shape;290;p25"/>
          <p:cNvSpPr txBox="1"/>
          <p:nvPr/>
        </p:nvSpPr>
        <p:spPr>
          <a:xfrm>
            <a:off x="912303" y="2263973"/>
            <a:ext cx="7865937"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dirty="0">
                <a:solidFill>
                  <a:schemeClr val="lt1"/>
                </a:solidFill>
                <a:latin typeface="Twentieth Century"/>
                <a:ea typeface="Twentieth Century"/>
                <a:cs typeface="Twentieth Century"/>
                <a:sym typeface="Twentieth Century"/>
              </a:rPr>
              <a:t>JEU 1 :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dirty="0">
                <a:solidFill>
                  <a:schemeClr val="lt1"/>
                </a:solidFill>
                <a:latin typeface="Twentieth Century"/>
                <a:ea typeface="Twentieth Century"/>
                <a:cs typeface="Twentieth Century"/>
                <a:sym typeface="Twentieth Century"/>
              </a:rPr>
              <a:t>LE CYCLE NATUREL DE L’EAU</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Le cycle naturel de l’eau </a:t>
            </a:r>
            <a:endParaRPr sz="3700" b="1">
              <a:solidFill>
                <a:srgbClr val="135D6D"/>
              </a:solidFill>
            </a:endParaRPr>
          </a:p>
        </p:txBody>
      </p:sp>
      <p:pic>
        <p:nvPicPr>
          <p:cNvPr id="296" name="Google Shape;296;p7"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297" name="Google Shape;297;p7"/>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98" name="Google Shape;298;p7"/>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299" name="Google Shape;299;p7"/>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300" name="Google Shape;300;p7"/>
          <p:cNvSpPr/>
          <p:nvPr/>
        </p:nvSpPr>
        <p:spPr>
          <a:xfrm>
            <a:off x="3384409" y="2482337"/>
            <a:ext cx="2308276"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 à la fin</a:t>
            </a:r>
            <a:endParaRPr sz="1400" b="0" i="0" u="none" strike="noStrike" cap="none">
              <a:solidFill>
                <a:srgbClr val="000000"/>
              </a:solidFill>
              <a:latin typeface="Arial"/>
              <a:ea typeface="Arial"/>
              <a:cs typeface="Arial"/>
              <a:sym typeface="Arial"/>
            </a:endParaRPr>
          </a:p>
        </p:txBody>
      </p:sp>
      <p:sp>
        <p:nvSpPr>
          <p:cNvPr id="301" name="Google Shape;301;p7"/>
          <p:cNvSpPr/>
          <p:nvPr/>
        </p:nvSpPr>
        <p:spPr>
          <a:xfrm>
            <a:off x="6057676" y="2482337"/>
            <a:ext cx="2520998"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lecture à tour de rôle  puis placement après lecture</a:t>
            </a:r>
            <a:endParaRPr sz="1400" b="0" i="0" u="none" strike="noStrike" cap="none">
              <a:solidFill>
                <a:srgbClr val="000000"/>
              </a:solidFill>
              <a:latin typeface="Arial"/>
              <a:ea typeface="Arial"/>
              <a:cs typeface="Arial"/>
              <a:sym typeface="Arial"/>
            </a:endParaRPr>
          </a:p>
        </p:txBody>
      </p:sp>
      <p:pic>
        <p:nvPicPr>
          <p:cNvPr id="302" name="Google Shape;302;p7"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303" name="Google Shape;303;p7" descr="Brainstorming de groupe"/>
          <p:cNvPicPr preferRelativeResize="0"/>
          <p:nvPr/>
        </p:nvPicPr>
        <p:blipFill rotWithShape="1">
          <a:blip r:embed="rId6">
            <a:alphaModFix/>
          </a:blip>
          <a:srcRect/>
          <a:stretch/>
        </p:blipFill>
        <p:spPr>
          <a:xfrm>
            <a:off x="6999458" y="1829786"/>
            <a:ext cx="688821" cy="6888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la base, nos stocks et flux </a:t>
            </a:r>
            <a:endParaRPr sz="3700" b="1">
              <a:solidFill>
                <a:srgbClr val="135D6D"/>
              </a:solidFill>
            </a:endParaRPr>
          </a:p>
        </p:txBody>
      </p:sp>
      <p:sp>
        <p:nvSpPr>
          <p:cNvPr id="309" name="Google Shape;309;p26"/>
          <p:cNvSpPr txBox="1">
            <a:spLocks noGrp="1"/>
          </p:cNvSpPr>
          <p:nvPr>
            <p:ph type="body" idx="1"/>
          </p:nvPr>
        </p:nvSpPr>
        <p:spPr>
          <a:xfrm>
            <a:off x="311700" y="1063690"/>
            <a:ext cx="8832300" cy="3800669"/>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2335"/>
              <a:buNone/>
            </a:pPr>
            <a:r>
              <a:rPr lang="fr" sz="2400">
                <a:solidFill>
                  <a:schemeClr val="dk1"/>
                </a:solidFill>
              </a:rPr>
              <a:t>Retrouver </a:t>
            </a:r>
            <a:r>
              <a:rPr lang="fr" sz="2400">
                <a:solidFill>
                  <a:srgbClr val="135D6D"/>
                </a:solidFill>
              </a:rPr>
              <a:t>le cycle naturel de l’eau </a:t>
            </a:r>
            <a:r>
              <a:rPr lang="fr" sz="2400">
                <a:solidFill>
                  <a:schemeClr val="dk1"/>
                </a:solidFill>
              </a:rPr>
              <a:t>en plaçant les </a:t>
            </a:r>
            <a:r>
              <a:rPr lang="fr" sz="2400" b="1">
                <a:solidFill>
                  <a:schemeClr val="dk1"/>
                </a:solidFill>
              </a:rPr>
              <a:t>stocks </a:t>
            </a:r>
            <a:r>
              <a:rPr lang="fr" sz="2400">
                <a:solidFill>
                  <a:schemeClr val="dk1"/>
                </a:solidFill>
              </a:rPr>
              <a:t>puis les </a:t>
            </a:r>
            <a:r>
              <a:rPr lang="fr" sz="2400" b="1">
                <a:solidFill>
                  <a:schemeClr val="dk1"/>
                </a:solidFill>
              </a:rPr>
              <a:t>flux </a:t>
            </a:r>
            <a:r>
              <a:rPr lang="fr" sz="2400">
                <a:solidFill>
                  <a:schemeClr val="dk1"/>
                </a:solidFill>
              </a:rPr>
              <a:t>sur le plateau</a:t>
            </a:r>
            <a:endParaRPr sz="2400">
              <a:solidFill>
                <a:schemeClr val="dk1"/>
              </a:solidFill>
            </a:endParaRPr>
          </a:p>
        </p:txBody>
      </p:sp>
      <p:pic>
        <p:nvPicPr>
          <p:cNvPr id="310" name="Google Shape;310;p26"/>
          <p:cNvPicPr preferRelativeResize="0"/>
          <p:nvPr/>
        </p:nvPicPr>
        <p:blipFill rotWithShape="1">
          <a:blip r:embed="rId3">
            <a:alphaModFix/>
          </a:blip>
          <a:srcRect/>
          <a:stretch/>
        </p:blipFill>
        <p:spPr>
          <a:xfrm>
            <a:off x="4741861" y="2356966"/>
            <a:ext cx="3451138" cy="2260548"/>
          </a:xfrm>
          <a:prstGeom prst="rect">
            <a:avLst/>
          </a:prstGeom>
          <a:noFill/>
          <a:ln>
            <a:noFill/>
          </a:ln>
        </p:spPr>
      </p:pic>
      <p:pic>
        <p:nvPicPr>
          <p:cNvPr id="311" name="Google Shape;311;p26"/>
          <p:cNvPicPr preferRelativeResize="0"/>
          <p:nvPr/>
        </p:nvPicPr>
        <p:blipFill rotWithShape="1">
          <a:blip r:embed="rId4">
            <a:alphaModFix/>
          </a:blip>
          <a:srcRect/>
          <a:stretch/>
        </p:blipFill>
        <p:spPr>
          <a:xfrm>
            <a:off x="805661" y="2356966"/>
            <a:ext cx="3520066" cy="2260548"/>
          </a:xfrm>
          <a:prstGeom prst="rect">
            <a:avLst/>
          </a:prstGeom>
          <a:noFill/>
          <a:ln>
            <a:noFill/>
          </a:ln>
        </p:spPr>
      </p:pic>
      <p:pic>
        <p:nvPicPr>
          <p:cNvPr id="312" name="Google Shape;312;p26"/>
          <p:cNvPicPr preferRelativeResize="0"/>
          <p:nvPr/>
        </p:nvPicPr>
        <p:blipFill rotWithShape="1">
          <a:blip r:embed="rId5">
            <a:alphaModFix/>
          </a:blip>
          <a:srcRect/>
          <a:stretch/>
        </p:blipFill>
        <p:spPr>
          <a:xfrm>
            <a:off x="8339754" y="4471938"/>
            <a:ext cx="657491" cy="60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3"/>
          <p:cNvPicPr preferRelativeResize="0"/>
          <p:nvPr/>
        </p:nvPicPr>
        <p:blipFill rotWithShape="1">
          <a:blip r:embed="rId3">
            <a:alphaModFix/>
          </a:blip>
          <a:srcRect/>
          <a:stretch/>
        </p:blipFill>
        <p:spPr>
          <a:xfrm>
            <a:off x="-5194" y="0"/>
            <a:ext cx="6857759" cy="5143500"/>
          </a:xfrm>
          <a:prstGeom prst="rect">
            <a:avLst/>
          </a:prstGeom>
          <a:noFill/>
          <a:ln>
            <a:noFill/>
          </a:ln>
        </p:spPr>
      </p:pic>
      <p:pic>
        <p:nvPicPr>
          <p:cNvPr id="318" name="Google Shape;318;p13"/>
          <p:cNvPicPr preferRelativeResize="0"/>
          <p:nvPr/>
        </p:nvPicPr>
        <p:blipFill rotWithShape="1">
          <a:blip r:embed="rId4">
            <a:alphaModFix/>
          </a:blip>
          <a:srcRect/>
          <a:stretch/>
        </p:blipFill>
        <p:spPr>
          <a:xfrm>
            <a:off x="4341787" y="411510"/>
            <a:ext cx="773873" cy="540000"/>
          </a:xfrm>
          <a:prstGeom prst="rect">
            <a:avLst/>
          </a:prstGeom>
          <a:noFill/>
          <a:ln>
            <a:noFill/>
          </a:ln>
        </p:spPr>
      </p:pic>
      <p:pic>
        <p:nvPicPr>
          <p:cNvPr id="319" name="Google Shape;319;p13"/>
          <p:cNvPicPr preferRelativeResize="0"/>
          <p:nvPr/>
        </p:nvPicPr>
        <p:blipFill rotWithShape="1">
          <a:blip r:embed="rId5">
            <a:alphaModFix/>
          </a:blip>
          <a:srcRect/>
          <a:stretch/>
        </p:blipFill>
        <p:spPr>
          <a:xfrm>
            <a:off x="980168" y="630248"/>
            <a:ext cx="775238" cy="540000"/>
          </a:xfrm>
          <a:prstGeom prst="rect">
            <a:avLst/>
          </a:prstGeom>
          <a:noFill/>
          <a:ln>
            <a:noFill/>
          </a:ln>
        </p:spPr>
      </p:pic>
      <p:pic>
        <p:nvPicPr>
          <p:cNvPr id="320" name="Google Shape;320;p13"/>
          <p:cNvPicPr preferRelativeResize="0"/>
          <p:nvPr/>
        </p:nvPicPr>
        <p:blipFill rotWithShape="1">
          <a:blip r:embed="rId6">
            <a:alphaModFix/>
          </a:blip>
          <a:srcRect/>
          <a:stretch/>
        </p:blipFill>
        <p:spPr>
          <a:xfrm>
            <a:off x="1641487" y="1450662"/>
            <a:ext cx="777869" cy="540000"/>
          </a:xfrm>
          <a:prstGeom prst="rect">
            <a:avLst/>
          </a:prstGeom>
          <a:noFill/>
          <a:ln>
            <a:noFill/>
          </a:ln>
        </p:spPr>
      </p:pic>
      <p:pic>
        <p:nvPicPr>
          <p:cNvPr id="321" name="Google Shape;321;p13"/>
          <p:cNvPicPr preferRelativeResize="0"/>
          <p:nvPr/>
        </p:nvPicPr>
        <p:blipFill rotWithShape="1">
          <a:blip r:embed="rId7">
            <a:alphaModFix/>
          </a:blip>
          <a:srcRect/>
          <a:stretch/>
        </p:blipFill>
        <p:spPr>
          <a:xfrm>
            <a:off x="5421908" y="3003798"/>
            <a:ext cx="779362" cy="540000"/>
          </a:xfrm>
          <a:prstGeom prst="rect">
            <a:avLst/>
          </a:prstGeom>
          <a:noFill/>
          <a:ln>
            <a:noFill/>
          </a:ln>
        </p:spPr>
      </p:pic>
      <p:pic>
        <p:nvPicPr>
          <p:cNvPr id="322" name="Google Shape;322;p13"/>
          <p:cNvPicPr preferRelativeResize="0"/>
          <p:nvPr/>
        </p:nvPicPr>
        <p:blipFill rotWithShape="1">
          <a:blip r:embed="rId8">
            <a:alphaModFix/>
          </a:blip>
          <a:srcRect/>
          <a:stretch/>
        </p:blipFill>
        <p:spPr>
          <a:xfrm>
            <a:off x="1641488" y="3570033"/>
            <a:ext cx="776191" cy="540000"/>
          </a:xfrm>
          <a:prstGeom prst="rect">
            <a:avLst/>
          </a:prstGeom>
          <a:noFill/>
          <a:ln>
            <a:noFill/>
          </a:ln>
        </p:spPr>
      </p:pic>
      <p:pic>
        <p:nvPicPr>
          <p:cNvPr id="323" name="Google Shape;323;p13"/>
          <p:cNvPicPr preferRelativeResize="0"/>
          <p:nvPr/>
        </p:nvPicPr>
        <p:blipFill rotWithShape="1">
          <a:blip r:embed="rId9">
            <a:alphaModFix/>
          </a:blip>
          <a:srcRect/>
          <a:stretch/>
        </p:blipFill>
        <p:spPr>
          <a:xfrm>
            <a:off x="977422" y="4513253"/>
            <a:ext cx="777983" cy="540000"/>
          </a:xfrm>
          <a:prstGeom prst="rect">
            <a:avLst/>
          </a:prstGeom>
          <a:noFill/>
          <a:ln>
            <a:noFill/>
          </a:ln>
        </p:spPr>
      </p:pic>
      <p:pic>
        <p:nvPicPr>
          <p:cNvPr id="324" name="Google Shape;324;p13"/>
          <p:cNvPicPr preferRelativeResize="0"/>
          <p:nvPr/>
        </p:nvPicPr>
        <p:blipFill rotWithShape="1">
          <a:blip r:embed="rId10">
            <a:alphaModFix/>
          </a:blip>
          <a:srcRect/>
          <a:stretch/>
        </p:blipFill>
        <p:spPr>
          <a:xfrm>
            <a:off x="89527" y="4506600"/>
            <a:ext cx="778938" cy="540000"/>
          </a:xfrm>
          <a:prstGeom prst="rect">
            <a:avLst/>
          </a:prstGeom>
          <a:noFill/>
          <a:ln>
            <a:noFill/>
          </a:ln>
        </p:spPr>
      </p:pic>
      <p:pic>
        <p:nvPicPr>
          <p:cNvPr id="325" name="Google Shape;325;p13"/>
          <p:cNvPicPr preferRelativeResize="0"/>
          <p:nvPr/>
        </p:nvPicPr>
        <p:blipFill rotWithShape="1">
          <a:blip r:embed="rId11">
            <a:alphaModFix/>
          </a:blip>
          <a:srcRect/>
          <a:stretch/>
        </p:blipFill>
        <p:spPr>
          <a:xfrm>
            <a:off x="2644035" y="2571750"/>
            <a:ext cx="775238" cy="540000"/>
          </a:xfrm>
          <a:prstGeom prst="rect">
            <a:avLst/>
          </a:prstGeom>
          <a:noFill/>
          <a:ln>
            <a:noFill/>
          </a:ln>
        </p:spPr>
      </p:pic>
      <p:sp>
        <p:nvSpPr>
          <p:cNvPr id="326" name="Google Shape;326;p13"/>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a:t>
            </a:r>
            <a:endParaRPr b="1">
              <a:solidFill>
                <a:srgbClr val="135D6D"/>
              </a:solidFill>
            </a:endParaRPr>
          </a:p>
        </p:txBody>
      </p:sp>
      <p:pic>
        <p:nvPicPr>
          <p:cNvPr id="327" name="Google Shape;327;p13"/>
          <p:cNvPicPr preferRelativeResize="0"/>
          <p:nvPr/>
        </p:nvPicPr>
        <p:blipFill rotWithShape="1">
          <a:blip r:embed="rId12">
            <a:alphaModFix/>
          </a:blip>
          <a:srcRect/>
          <a:stretch/>
        </p:blipFill>
        <p:spPr>
          <a:xfrm>
            <a:off x="8339754" y="4471938"/>
            <a:ext cx="657491" cy="607800"/>
          </a:xfrm>
          <a:prstGeom prst="rect">
            <a:avLst/>
          </a:prstGeom>
          <a:noFill/>
          <a:ln>
            <a:noFill/>
          </a:ln>
        </p:spPr>
      </p:pic>
      <p:sp>
        <p:nvSpPr>
          <p:cNvPr id="328" name="Google Shape;328;p13"/>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16"/>
          <p:cNvPicPr preferRelativeResize="0"/>
          <p:nvPr/>
        </p:nvPicPr>
        <p:blipFill rotWithShape="1">
          <a:blip r:embed="rId3">
            <a:alphaModFix/>
          </a:blip>
          <a:srcRect/>
          <a:stretch/>
        </p:blipFill>
        <p:spPr>
          <a:xfrm>
            <a:off x="-5194" y="0"/>
            <a:ext cx="6857759" cy="5143500"/>
          </a:xfrm>
          <a:prstGeom prst="rect">
            <a:avLst/>
          </a:prstGeom>
          <a:noFill/>
          <a:ln>
            <a:noFill/>
          </a:ln>
        </p:spPr>
      </p:pic>
      <p:pic>
        <p:nvPicPr>
          <p:cNvPr id="335" name="Google Shape;335;p16"/>
          <p:cNvPicPr preferRelativeResize="0"/>
          <p:nvPr/>
        </p:nvPicPr>
        <p:blipFill rotWithShape="1">
          <a:blip r:embed="rId4">
            <a:alphaModFix/>
          </a:blip>
          <a:srcRect/>
          <a:stretch/>
        </p:blipFill>
        <p:spPr>
          <a:xfrm>
            <a:off x="4341787" y="411510"/>
            <a:ext cx="773873" cy="540000"/>
          </a:xfrm>
          <a:prstGeom prst="rect">
            <a:avLst/>
          </a:prstGeom>
          <a:noFill/>
          <a:ln>
            <a:noFill/>
          </a:ln>
        </p:spPr>
      </p:pic>
      <p:pic>
        <p:nvPicPr>
          <p:cNvPr id="336" name="Google Shape;336;p16"/>
          <p:cNvPicPr preferRelativeResize="0"/>
          <p:nvPr/>
        </p:nvPicPr>
        <p:blipFill rotWithShape="1">
          <a:blip r:embed="rId5">
            <a:alphaModFix/>
          </a:blip>
          <a:srcRect/>
          <a:stretch/>
        </p:blipFill>
        <p:spPr>
          <a:xfrm>
            <a:off x="980168" y="630248"/>
            <a:ext cx="775238" cy="540000"/>
          </a:xfrm>
          <a:prstGeom prst="rect">
            <a:avLst/>
          </a:prstGeom>
          <a:noFill/>
          <a:ln>
            <a:noFill/>
          </a:ln>
        </p:spPr>
      </p:pic>
      <p:pic>
        <p:nvPicPr>
          <p:cNvPr id="337" name="Google Shape;337;p16"/>
          <p:cNvPicPr preferRelativeResize="0"/>
          <p:nvPr/>
        </p:nvPicPr>
        <p:blipFill rotWithShape="1">
          <a:blip r:embed="rId6">
            <a:alphaModFix/>
          </a:blip>
          <a:srcRect/>
          <a:stretch/>
        </p:blipFill>
        <p:spPr>
          <a:xfrm>
            <a:off x="1641487" y="1450662"/>
            <a:ext cx="777869" cy="540000"/>
          </a:xfrm>
          <a:prstGeom prst="rect">
            <a:avLst/>
          </a:prstGeom>
          <a:noFill/>
          <a:ln>
            <a:noFill/>
          </a:ln>
        </p:spPr>
      </p:pic>
      <p:pic>
        <p:nvPicPr>
          <p:cNvPr id="338" name="Google Shape;338;p16"/>
          <p:cNvPicPr preferRelativeResize="0"/>
          <p:nvPr/>
        </p:nvPicPr>
        <p:blipFill rotWithShape="1">
          <a:blip r:embed="rId7">
            <a:alphaModFix/>
          </a:blip>
          <a:srcRect/>
          <a:stretch/>
        </p:blipFill>
        <p:spPr>
          <a:xfrm>
            <a:off x="5421908" y="3003798"/>
            <a:ext cx="779362" cy="540000"/>
          </a:xfrm>
          <a:prstGeom prst="rect">
            <a:avLst/>
          </a:prstGeom>
          <a:noFill/>
          <a:ln>
            <a:noFill/>
          </a:ln>
        </p:spPr>
      </p:pic>
      <p:pic>
        <p:nvPicPr>
          <p:cNvPr id="339" name="Google Shape;339;p16"/>
          <p:cNvPicPr preferRelativeResize="0"/>
          <p:nvPr/>
        </p:nvPicPr>
        <p:blipFill rotWithShape="1">
          <a:blip r:embed="rId8">
            <a:alphaModFix/>
          </a:blip>
          <a:srcRect/>
          <a:stretch/>
        </p:blipFill>
        <p:spPr>
          <a:xfrm>
            <a:off x="1641488" y="3570033"/>
            <a:ext cx="776191" cy="540000"/>
          </a:xfrm>
          <a:prstGeom prst="rect">
            <a:avLst/>
          </a:prstGeom>
          <a:noFill/>
          <a:ln>
            <a:noFill/>
          </a:ln>
        </p:spPr>
      </p:pic>
      <p:pic>
        <p:nvPicPr>
          <p:cNvPr id="340" name="Google Shape;340;p16"/>
          <p:cNvPicPr preferRelativeResize="0"/>
          <p:nvPr/>
        </p:nvPicPr>
        <p:blipFill rotWithShape="1">
          <a:blip r:embed="rId9">
            <a:alphaModFix/>
          </a:blip>
          <a:srcRect/>
          <a:stretch/>
        </p:blipFill>
        <p:spPr>
          <a:xfrm>
            <a:off x="977422" y="4513253"/>
            <a:ext cx="777983" cy="540000"/>
          </a:xfrm>
          <a:prstGeom prst="rect">
            <a:avLst/>
          </a:prstGeom>
          <a:noFill/>
          <a:ln>
            <a:noFill/>
          </a:ln>
        </p:spPr>
      </p:pic>
      <p:pic>
        <p:nvPicPr>
          <p:cNvPr id="341" name="Google Shape;341;p16"/>
          <p:cNvPicPr preferRelativeResize="0"/>
          <p:nvPr/>
        </p:nvPicPr>
        <p:blipFill rotWithShape="1">
          <a:blip r:embed="rId10">
            <a:alphaModFix/>
          </a:blip>
          <a:srcRect/>
          <a:stretch/>
        </p:blipFill>
        <p:spPr>
          <a:xfrm>
            <a:off x="89527" y="4506600"/>
            <a:ext cx="778938" cy="540000"/>
          </a:xfrm>
          <a:prstGeom prst="rect">
            <a:avLst/>
          </a:prstGeom>
          <a:noFill/>
          <a:ln>
            <a:noFill/>
          </a:ln>
        </p:spPr>
      </p:pic>
      <p:pic>
        <p:nvPicPr>
          <p:cNvPr id="342" name="Google Shape;342;p16"/>
          <p:cNvPicPr preferRelativeResize="0"/>
          <p:nvPr/>
        </p:nvPicPr>
        <p:blipFill rotWithShape="1">
          <a:blip r:embed="rId11">
            <a:alphaModFix/>
          </a:blip>
          <a:srcRect/>
          <a:stretch/>
        </p:blipFill>
        <p:spPr>
          <a:xfrm>
            <a:off x="2644035" y="2571750"/>
            <a:ext cx="775238" cy="540000"/>
          </a:xfrm>
          <a:prstGeom prst="rect">
            <a:avLst/>
          </a:prstGeom>
          <a:noFill/>
          <a:ln>
            <a:noFill/>
          </a:ln>
        </p:spPr>
      </p:pic>
      <p:sp>
        <p:nvSpPr>
          <p:cNvPr id="343" name="Google Shape;343;p16"/>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a:t>
            </a:r>
            <a:endParaRPr b="1">
              <a:solidFill>
                <a:srgbClr val="135D6D"/>
              </a:solidFill>
            </a:endParaRPr>
          </a:p>
        </p:txBody>
      </p:sp>
      <p:pic>
        <p:nvPicPr>
          <p:cNvPr id="344" name="Google Shape;344;p16"/>
          <p:cNvPicPr preferRelativeResize="0"/>
          <p:nvPr/>
        </p:nvPicPr>
        <p:blipFill rotWithShape="1">
          <a:blip r:embed="rId12">
            <a:alphaModFix/>
          </a:blip>
          <a:srcRect/>
          <a:stretch/>
        </p:blipFill>
        <p:spPr>
          <a:xfrm>
            <a:off x="8339754" y="4471938"/>
            <a:ext cx="657491" cy="607800"/>
          </a:xfrm>
          <a:prstGeom prst="rect">
            <a:avLst/>
          </a:prstGeom>
          <a:noFill/>
          <a:ln>
            <a:noFill/>
          </a:ln>
        </p:spPr>
      </p:pic>
      <p:sp>
        <p:nvSpPr>
          <p:cNvPr id="345" name="Google Shape;345;p16"/>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25</a:t>
            </a:fld>
            <a:endParaRPr/>
          </a:p>
        </p:txBody>
      </p:sp>
      <p:sp>
        <p:nvSpPr>
          <p:cNvPr id="346" name="Google Shape;346;p16"/>
          <p:cNvSpPr txBox="1"/>
          <p:nvPr/>
        </p:nvSpPr>
        <p:spPr>
          <a:xfrm>
            <a:off x="868465" y="317543"/>
            <a:ext cx="96373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0" i="0" u="none" strike="noStrike" cap="none">
                <a:solidFill>
                  <a:srgbClr val="1482AB"/>
                </a:solidFill>
                <a:latin typeface="Arial"/>
                <a:ea typeface="Arial"/>
                <a:cs typeface="Arial"/>
                <a:sym typeface="Arial"/>
              </a:rPr>
              <a:t>0,006% </a:t>
            </a:r>
            <a:endParaRPr sz="1400" b="0" i="0" u="none" strike="noStrike" cap="none">
              <a:solidFill>
                <a:srgbClr val="1482AB"/>
              </a:solidFill>
              <a:latin typeface="Arial"/>
              <a:ea typeface="Arial"/>
              <a:cs typeface="Arial"/>
              <a:sym typeface="Arial"/>
            </a:endParaRPr>
          </a:p>
        </p:txBody>
      </p:sp>
      <p:sp>
        <p:nvSpPr>
          <p:cNvPr id="347" name="Google Shape;347;p16"/>
          <p:cNvSpPr txBox="1"/>
          <p:nvPr/>
        </p:nvSpPr>
        <p:spPr>
          <a:xfrm>
            <a:off x="4341787" y="110037"/>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0" i="0" u="none" strike="noStrike" cap="none">
                <a:solidFill>
                  <a:srgbClr val="1482AB"/>
                </a:solidFill>
                <a:latin typeface="Arial"/>
                <a:ea typeface="Arial"/>
                <a:cs typeface="Arial"/>
                <a:sym typeface="Arial"/>
              </a:rPr>
              <a:t>0,03% </a:t>
            </a:r>
            <a:endParaRPr sz="1400" b="0" i="0" u="none" strike="noStrike" cap="none">
              <a:solidFill>
                <a:srgbClr val="1482AB"/>
              </a:solidFill>
              <a:latin typeface="Arial"/>
              <a:ea typeface="Arial"/>
              <a:cs typeface="Arial"/>
              <a:sym typeface="Arial"/>
            </a:endParaRPr>
          </a:p>
        </p:txBody>
      </p:sp>
      <p:sp>
        <p:nvSpPr>
          <p:cNvPr id="348" name="Google Shape;348;p16"/>
          <p:cNvSpPr txBox="1"/>
          <p:nvPr/>
        </p:nvSpPr>
        <p:spPr>
          <a:xfrm>
            <a:off x="1668130" y="1201927"/>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0" i="0" u="none" strike="noStrike" cap="none">
                <a:solidFill>
                  <a:srgbClr val="1482AB"/>
                </a:solidFill>
                <a:latin typeface="Arial"/>
                <a:ea typeface="Arial"/>
                <a:cs typeface="Arial"/>
                <a:sym typeface="Arial"/>
              </a:rPr>
              <a:t>53% </a:t>
            </a:r>
            <a:endParaRPr sz="1400" b="0" i="0" u="none" strike="noStrike" cap="none">
              <a:solidFill>
                <a:srgbClr val="1482AB"/>
              </a:solidFill>
              <a:latin typeface="Arial"/>
              <a:ea typeface="Arial"/>
              <a:cs typeface="Arial"/>
              <a:sym typeface="Arial"/>
            </a:endParaRPr>
          </a:p>
        </p:txBody>
      </p:sp>
      <p:sp>
        <p:nvSpPr>
          <p:cNvPr id="349" name="Google Shape;349;p16"/>
          <p:cNvSpPr txBox="1"/>
          <p:nvPr/>
        </p:nvSpPr>
        <p:spPr>
          <a:xfrm>
            <a:off x="5288986" y="2599673"/>
            <a:ext cx="107996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0" i="0" u="none" strike="noStrike" cap="none">
                <a:solidFill>
                  <a:srgbClr val="1C6294"/>
                </a:solidFill>
                <a:latin typeface="Arial"/>
                <a:ea typeface="Arial"/>
                <a:cs typeface="Arial"/>
                <a:sym typeface="Arial"/>
              </a:rPr>
              <a:t>96% +1% </a:t>
            </a:r>
            <a:endParaRPr sz="1400" b="0" i="0" u="none" strike="noStrike" cap="none">
              <a:solidFill>
                <a:srgbClr val="1C6294"/>
              </a:solidFill>
              <a:latin typeface="Arial"/>
              <a:ea typeface="Arial"/>
              <a:cs typeface="Arial"/>
              <a:sym typeface="Arial"/>
            </a:endParaRPr>
          </a:p>
        </p:txBody>
      </p:sp>
      <p:sp>
        <p:nvSpPr>
          <p:cNvPr id="350" name="Google Shape;350;p16"/>
          <p:cNvSpPr txBox="1"/>
          <p:nvPr/>
        </p:nvSpPr>
        <p:spPr>
          <a:xfrm>
            <a:off x="1081853" y="4221995"/>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0" i="0" u="none" strike="noStrike" cap="none">
                <a:solidFill>
                  <a:srgbClr val="1482AB"/>
                </a:solidFill>
                <a:latin typeface="Arial"/>
                <a:ea typeface="Arial"/>
                <a:cs typeface="Arial"/>
                <a:sym typeface="Arial"/>
              </a:rPr>
              <a:t>1,3% </a:t>
            </a:r>
            <a:endParaRPr sz="1400" b="0" i="0" u="none" strike="noStrike" cap="none">
              <a:solidFill>
                <a:srgbClr val="1482AB"/>
              </a:solidFill>
              <a:latin typeface="Arial"/>
              <a:ea typeface="Arial"/>
              <a:cs typeface="Arial"/>
              <a:sym typeface="Arial"/>
            </a:endParaRPr>
          </a:p>
        </p:txBody>
      </p:sp>
      <p:sp>
        <p:nvSpPr>
          <p:cNvPr id="351" name="Google Shape;351;p16"/>
          <p:cNvSpPr txBox="1"/>
          <p:nvPr/>
        </p:nvSpPr>
        <p:spPr>
          <a:xfrm>
            <a:off x="119384" y="4230541"/>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0" i="0" u="none" strike="noStrike" cap="none">
                <a:solidFill>
                  <a:srgbClr val="1482AB"/>
                </a:solidFill>
                <a:latin typeface="Arial"/>
                <a:ea typeface="Arial"/>
                <a:cs typeface="Arial"/>
                <a:sym typeface="Arial"/>
              </a:rPr>
              <a:t>45% </a:t>
            </a:r>
            <a:endParaRPr sz="1400" b="0" i="0" u="none" strike="noStrike" cap="none">
              <a:solidFill>
                <a:srgbClr val="1482AB"/>
              </a:solidFill>
              <a:latin typeface="Arial"/>
              <a:ea typeface="Arial"/>
              <a:cs typeface="Arial"/>
              <a:sym typeface="Arial"/>
            </a:endParaRPr>
          </a:p>
        </p:txBody>
      </p:sp>
      <p:sp>
        <p:nvSpPr>
          <p:cNvPr id="352" name="Google Shape;352;p16"/>
          <p:cNvSpPr txBox="1"/>
          <p:nvPr/>
        </p:nvSpPr>
        <p:spPr>
          <a:xfrm>
            <a:off x="1724394" y="3280662"/>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0" i="0" u="none" strike="noStrike" cap="none">
                <a:solidFill>
                  <a:srgbClr val="1482AB"/>
                </a:solidFill>
                <a:latin typeface="Arial"/>
                <a:ea typeface="Arial"/>
                <a:cs typeface="Arial"/>
                <a:sym typeface="Arial"/>
              </a:rPr>
              <a:t>0,23% </a:t>
            </a:r>
            <a:endParaRPr sz="1400" b="0" i="0" u="none" strike="noStrike" cap="none">
              <a:solidFill>
                <a:srgbClr val="1482AB"/>
              </a:solidFill>
              <a:latin typeface="Arial"/>
              <a:ea typeface="Arial"/>
              <a:cs typeface="Arial"/>
              <a:sym typeface="Arial"/>
            </a:endParaRPr>
          </a:p>
        </p:txBody>
      </p:sp>
      <p:sp>
        <p:nvSpPr>
          <p:cNvPr id="353" name="Google Shape;353;p16"/>
          <p:cNvSpPr txBox="1"/>
          <p:nvPr/>
        </p:nvSpPr>
        <p:spPr>
          <a:xfrm>
            <a:off x="6001628" y="3687596"/>
            <a:ext cx="301591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2000" b="0" i="0" u="none" strike="noStrike" cap="none">
                <a:solidFill>
                  <a:srgbClr val="1C6294"/>
                </a:solidFill>
                <a:latin typeface="Arial"/>
                <a:ea typeface="Arial"/>
                <a:cs typeface="Arial"/>
                <a:sym typeface="Arial"/>
              </a:rPr>
              <a:t>Eau salée – 97%</a:t>
            </a:r>
            <a:endParaRPr/>
          </a:p>
          <a:p>
            <a:pPr marL="0" marR="0" lvl="0" indent="0" algn="l" rtl="0">
              <a:lnSpc>
                <a:spcPct val="100000"/>
              </a:lnSpc>
              <a:spcBef>
                <a:spcPts val="0"/>
              </a:spcBef>
              <a:spcAft>
                <a:spcPts val="0"/>
              </a:spcAft>
              <a:buNone/>
            </a:pPr>
            <a:r>
              <a:rPr lang="fr" sz="2000" b="0" i="0" u="none" strike="noStrike" cap="none">
                <a:solidFill>
                  <a:srgbClr val="1C6294"/>
                </a:solidFill>
                <a:latin typeface="Arial"/>
                <a:ea typeface="Arial"/>
                <a:cs typeface="Arial"/>
                <a:sym typeface="Arial"/>
              </a:rPr>
              <a:t>1,4 milliards de km</a:t>
            </a:r>
            <a:r>
              <a:rPr lang="fr" sz="2000" b="0" i="0" u="none" strike="noStrike" cap="none" baseline="30000">
                <a:solidFill>
                  <a:srgbClr val="1C6294"/>
                </a:solidFill>
                <a:latin typeface="Arial"/>
                <a:ea typeface="Arial"/>
                <a:cs typeface="Arial"/>
                <a:sym typeface="Arial"/>
              </a:rPr>
              <a:t>3</a:t>
            </a:r>
            <a:endParaRPr/>
          </a:p>
          <a:p>
            <a:pPr marL="0" marR="0" lvl="0" indent="0" algn="l" rtl="0">
              <a:lnSpc>
                <a:spcPct val="100000"/>
              </a:lnSpc>
              <a:spcBef>
                <a:spcPts val="0"/>
              </a:spcBef>
              <a:spcAft>
                <a:spcPts val="0"/>
              </a:spcAft>
              <a:buNone/>
            </a:pPr>
            <a:r>
              <a:rPr lang="fr" sz="2000" b="0" i="0" u="none" strike="noStrike" cap="none">
                <a:solidFill>
                  <a:srgbClr val="1482AB"/>
                </a:solidFill>
                <a:latin typeface="Arial"/>
                <a:ea typeface="Arial"/>
                <a:cs typeface="Arial"/>
                <a:sym typeface="Arial"/>
              </a:rPr>
              <a:t>Eau douce – 3%</a:t>
            </a:r>
            <a:endParaRPr/>
          </a:p>
          <a:p>
            <a:pPr marL="0" marR="0" lvl="0" indent="0" algn="l" rtl="0">
              <a:lnSpc>
                <a:spcPct val="100000"/>
              </a:lnSpc>
              <a:spcBef>
                <a:spcPts val="0"/>
              </a:spcBef>
              <a:spcAft>
                <a:spcPts val="0"/>
              </a:spcAft>
              <a:buNone/>
            </a:pPr>
            <a:r>
              <a:rPr lang="fr" sz="2000" b="0" i="0" u="none" strike="noStrike" cap="none">
                <a:solidFill>
                  <a:srgbClr val="1482AB"/>
                </a:solidFill>
                <a:latin typeface="Arial"/>
                <a:ea typeface="Arial"/>
                <a:cs typeface="Arial"/>
                <a:sym typeface="Arial"/>
              </a:rPr>
              <a:t>35 millions de km</a:t>
            </a:r>
            <a:r>
              <a:rPr lang="fr" sz="2000" b="0" i="0" u="none" strike="noStrike" cap="none" baseline="30000">
                <a:solidFill>
                  <a:srgbClr val="1482AB"/>
                </a:solidFill>
                <a:latin typeface="Arial"/>
                <a:ea typeface="Arial"/>
                <a:cs typeface="Arial"/>
                <a:sym typeface="Arial"/>
              </a:rPr>
              <a:t>3</a:t>
            </a:r>
            <a:endParaRPr/>
          </a:p>
        </p:txBody>
      </p:sp>
      <p:sp>
        <p:nvSpPr>
          <p:cNvPr id="354" name="Google Shape;354;p16"/>
          <p:cNvSpPr txBox="1"/>
          <p:nvPr/>
        </p:nvSpPr>
        <p:spPr>
          <a:xfrm>
            <a:off x="2192199" y="2282396"/>
            <a:ext cx="167891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0" i="0" u="none" strike="noStrike" cap="none">
                <a:solidFill>
                  <a:srgbClr val="1482AB"/>
                </a:solidFill>
                <a:latin typeface="Arial"/>
                <a:ea typeface="Arial"/>
                <a:cs typeface="Arial"/>
                <a:sym typeface="Arial"/>
              </a:rPr>
              <a:t>0,11% + 0,43% </a:t>
            </a:r>
            <a:endParaRPr sz="1400" b="0" i="0" u="none" strike="noStrike" cap="none">
              <a:solidFill>
                <a:srgbClr val="1482AB"/>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2"/>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&amp; Flux</a:t>
            </a:r>
            <a:endParaRPr b="1">
              <a:solidFill>
                <a:srgbClr val="135D6D"/>
              </a:solidFill>
            </a:endParaRPr>
          </a:p>
        </p:txBody>
      </p:sp>
      <p:pic>
        <p:nvPicPr>
          <p:cNvPr id="360" name="Google Shape;360;p12"/>
          <p:cNvPicPr preferRelativeResize="0"/>
          <p:nvPr/>
        </p:nvPicPr>
        <p:blipFill rotWithShape="1">
          <a:blip r:embed="rId3">
            <a:alphaModFix/>
          </a:blip>
          <a:srcRect/>
          <a:stretch/>
        </p:blipFill>
        <p:spPr>
          <a:xfrm>
            <a:off x="8339754" y="4471938"/>
            <a:ext cx="657491" cy="607800"/>
          </a:xfrm>
          <a:prstGeom prst="rect">
            <a:avLst/>
          </a:prstGeom>
          <a:noFill/>
          <a:ln>
            <a:noFill/>
          </a:ln>
        </p:spPr>
      </p:pic>
      <p:grpSp>
        <p:nvGrpSpPr>
          <p:cNvPr id="361" name="Google Shape;361;p12"/>
          <p:cNvGrpSpPr/>
          <p:nvPr/>
        </p:nvGrpSpPr>
        <p:grpSpPr>
          <a:xfrm>
            <a:off x="0" y="17648"/>
            <a:ext cx="6855968" cy="5143500"/>
            <a:chOff x="0" y="17648"/>
            <a:chExt cx="6855968" cy="5143500"/>
          </a:xfrm>
        </p:grpSpPr>
        <p:pic>
          <p:nvPicPr>
            <p:cNvPr id="362" name="Google Shape;362;p12"/>
            <p:cNvPicPr preferRelativeResize="0"/>
            <p:nvPr/>
          </p:nvPicPr>
          <p:blipFill rotWithShape="1">
            <a:blip r:embed="rId4">
              <a:alphaModFix/>
            </a:blip>
            <a:srcRect/>
            <a:stretch/>
          </p:blipFill>
          <p:spPr>
            <a:xfrm>
              <a:off x="0" y="17648"/>
              <a:ext cx="6855968" cy="5143500"/>
            </a:xfrm>
            <a:prstGeom prst="rect">
              <a:avLst/>
            </a:prstGeom>
            <a:noFill/>
            <a:ln>
              <a:noFill/>
            </a:ln>
          </p:spPr>
        </p:pic>
        <p:cxnSp>
          <p:nvCxnSpPr>
            <p:cNvPr id="363" name="Google Shape;363;p12"/>
            <p:cNvCxnSpPr/>
            <p:nvPr/>
          </p:nvCxnSpPr>
          <p:spPr>
            <a:xfrm flipH="1">
              <a:off x="2413598" y="1699708"/>
              <a:ext cx="115631" cy="107577"/>
            </a:xfrm>
            <a:prstGeom prst="straightConnector1">
              <a:avLst/>
            </a:prstGeom>
            <a:noFill/>
            <a:ln w="9525" cap="flat" cmpd="sng">
              <a:solidFill>
                <a:srgbClr val="16ABE2"/>
              </a:solidFill>
              <a:prstDash val="solid"/>
              <a:round/>
              <a:headEnd type="none" w="sm" len="sm"/>
              <a:tailEnd type="triangle" w="med" len="med"/>
            </a:ln>
          </p:spPr>
        </p:cxnSp>
      </p:grpSp>
      <p:cxnSp>
        <p:nvCxnSpPr>
          <p:cNvPr id="3" name="Connecteur droit avec flèche 2">
            <a:extLst>
              <a:ext uri="{FF2B5EF4-FFF2-40B4-BE49-F238E27FC236}">
                <a16:creationId xmlns:a16="http://schemas.microsoft.com/office/drawing/2014/main" id="{FAEAC658-EEBC-4F05-7C53-FBE1D59BB831}"/>
              </a:ext>
            </a:extLst>
          </p:cNvPr>
          <p:cNvCxnSpPr/>
          <p:nvPr/>
        </p:nvCxnSpPr>
        <p:spPr>
          <a:xfrm flipH="1" flipV="1">
            <a:off x="1750979" y="985736"/>
            <a:ext cx="778250" cy="4539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 name="Google Shape;393;p12">
            <a:extLst>
              <a:ext uri="{FF2B5EF4-FFF2-40B4-BE49-F238E27FC236}">
                <a16:creationId xmlns:a16="http://schemas.microsoft.com/office/drawing/2014/main" id="{BDEE7CF1-A996-7988-7395-3B2A1C3577CC}"/>
              </a:ext>
            </a:extLst>
          </p:cNvPr>
          <p:cNvSpPr/>
          <p:nvPr/>
        </p:nvSpPr>
        <p:spPr>
          <a:xfrm>
            <a:off x="2367650" y="3265725"/>
            <a:ext cx="11511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wentieth Century"/>
              <a:ea typeface="Twentieth Century"/>
              <a:cs typeface="Twentieth Century"/>
              <a:sym typeface="Twentieth Century"/>
            </a:endParaRPr>
          </a:p>
        </p:txBody>
      </p:sp>
      <p:sp>
        <p:nvSpPr>
          <p:cNvPr id="4" name="Google Shape;394;p12">
            <a:extLst>
              <a:ext uri="{FF2B5EF4-FFF2-40B4-BE49-F238E27FC236}">
                <a16:creationId xmlns:a16="http://schemas.microsoft.com/office/drawing/2014/main" id="{8EB11AB5-692C-F519-D779-14536F355E9D}"/>
              </a:ext>
            </a:extLst>
          </p:cNvPr>
          <p:cNvSpPr/>
          <p:nvPr/>
        </p:nvSpPr>
        <p:spPr>
          <a:xfrm>
            <a:off x="0" y="4471950"/>
            <a:ext cx="9009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wentieth Century"/>
              <a:ea typeface="Twentieth Century"/>
              <a:cs typeface="Twentieth Century"/>
              <a:sym typeface="Twentieth Century"/>
            </a:endParaRPr>
          </a:p>
        </p:txBody>
      </p:sp>
      <p:sp>
        <p:nvSpPr>
          <p:cNvPr id="5" name="Google Shape;395;p12">
            <a:extLst>
              <a:ext uri="{FF2B5EF4-FFF2-40B4-BE49-F238E27FC236}">
                <a16:creationId xmlns:a16="http://schemas.microsoft.com/office/drawing/2014/main" id="{D9EB2477-5791-353D-E3C7-995D272523F2}"/>
              </a:ext>
            </a:extLst>
          </p:cNvPr>
          <p:cNvSpPr/>
          <p:nvPr/>
        </p:nvSpPr>
        <p:spPr>
          <a:xfrm>
            <a:off x="1564550" y="831900"/>
            <a:ext cx="11511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7"/>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dirty="0">
                <a:solidFill>
                  <a:srgbClr val="135D6D"/>
                </a:solidFill>
              </a:rPr>
              <a:t>Jeu 1 (30 min) : debrief</a:t>
            </a:r>
            <a:endParaRPr sz="3700" b="1" dirty="0">
              <a:solidFill>
                <a:srgbClr val="135D6D"/>
              </a:solidFill>
            </a:endParaRPr>
          </a:p>
        </p:txBody>
      </p:sp>
      <p:sp>
        <p:nvSpPr>
          <p:cNvPr id="369" name="Google Shape;369;p27"/>
          <p:cNvSpPr/>
          <p:nvPr/>
        </p:nvSpPr>
        <p:spPr>
          <a:xfrm>
            <a:off x="327199" y="1436449"/>
            <a:ext cx="4894158" cy="10344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dirty="0">
                <a:solidFill>
                  <a:schemeClr val="lt1"/>
                </a:solidFill>
                <a:latin typeface="Arial"/>
                <a:ea typeface="Arial"/>
                <a:cs typeface="Arial"/>
                <a:sym typeface="Arial"/>
              </a:rPr>
              <a:t>Ruissellement / Nappes non renouvelables</a:t>
            </a:r>
          </a:p>
          <a:p>
            <a:pPr marL="0" marR="0" lvl="0" indent="0" algn="l" rtl="0">
              <a:lnSpc>
                <a:spcPct val="115000"/>
              </a:lnSpc>
              <a:spcBef>
                <a:spcPts val="0"/>
              </a:spcBef>
              <a:spcAft>
                <a:spcPts val="0"/>
              </a:spcAft>
              <a:buClr>
                <a:srgbClr val="000000"/>
              </a:buClr>
              <a:buSzPts val="1800"/>
              <a:buFont typeface="Arial"/>
              <a:buNone/>
            </a:pPr>
            <a:r>
              <a:rPr lang="fr" sz="1800" dirty="0">
                <a:solidFill>
                  <a:schemeClr val="lt1"/>
                </a:solidFill>
              </a:rPr>
              <a:t>Oubli de la flèche Précip </a:t>
            </a:r>
            <a:r>
              <a:rPr lang="fr" sz="1800" dirty="0">
                <a:solidFill>
                  <a:schemeClr val="lt1"/>
                </a:solidFill>
                <a:sym typeface="Wingdings" panose="05000000000000000000" pitchFamily="2" charset="2"/>
              </a:rPr>
              <a:t></a:t>
            </a:r>
            <a:r>
              <a:rPr lang="fr" sz="1800" dirty="0">
                <a:solidFill>
                  <a:schemeClr val="lt1"/>
                </a:solidFill>
              </a:rPr>
              <a:t> Manteau neigeux</a:t>
            </a:r>
          </a:p>
        </p:txBody>
      </p:sp>
      <p:pic>
        <p:nvPicPr>
          <p:cNvPr id="370" name="Google Shape;370;p2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71" name="Google Shape;371;p27"/>
          <p:cNvSpPr/>
          <p:nvPr/>
        </p:nvSpPr>
        <p:spPr>
          <a:xfrm>
            <a:off x="-1321647" y="873162"/>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Difficultés</a:t>
            </a:r>
            <a:endParaRPr sz="1400" b="0" i="0" u="none" strike="noStrike" cap="none" dirty="0">
              <a:solidFill>
                <a:srgbClr val="000000"/>
              </a:solidFill>
              <a:latin typeface="Arial"/>
              <a:ea typeface="Arial"/>
              <a:cs typeface="Arial"/>
              <a:sym typeface="Arial"/>
            </a:endParaRPr>
          </a:p>
        </p:txBody>
      </p:sp>
      <p:sp>
        <p:nvSpPr>
          <p:cNvPr id="372" name="Google Shape;372;p27"/>
          <p:cNvSpPr/>
          <p:nvPr/>
        </p:nvSpPr>
        <p:spPr>
          <a:xfrm>
            <a:off x="327198" y="2888978"/>
            <a:ext cx="4894159" cy="184205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800" b="0" i="0" u="none" strike="noStrike" cap="none" dirty="0">
                <a:solidFill>
                  <a:schemeClr val="lt1"/>
                </a:solidFill>
                <a:latin typeface="Arial"/>
                <a:ea typeface="Arial"/>
                <a:cs typeface="Arial"/>
                <a:sym typeface="Arial"/>
              </a:rPr>
              <a:t>Quantité d’eau sur Terre constante</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800" b="0" i="0" u="none" strike="noStrike" cap="none" dirty="0">
                <a:solidFill>
                  <a:schemeClr val="lt1"/>
                </a:solidFill>
                <a:latin typeface="Arial"/>
                <a:ea typeface="Arial"/>
                <a:cs typeface="Arial"/>
                <a:sym typeface="Arial"/>
              </a:rPr>
              <a:t>1% d’eau douce disponible nous est accessible</a:t>
            </a:r>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800" dirty="0">
                <a:solidFill>
                  <a:schemeClr val="lt1"/>
                </a:solidFill>
              </a:rPr>
              <a:t>Les nappes ne sont pas des lacs, il s’agit d’eau contenue dans des roches</a:t>
            </a:r>
            <a:endParaRPr sz="1400" b="0" i="0" u="none" strike="noStrike" cap="none" dirty="0">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373" name="Google Shape;373;p27"/>
          <p:cNvSpPr/>
          <p:nvPr/>
        </p:nvSpPr>
        <p:spPr>
          <a:xfrm>
            <a:off x="-1115528" y="23702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 clés</a:t>
            </a:r>
            <a:endParaRPr sz="1400" b="0" i="0" u="none" strike="noStrike" cap="none" dirty="0">
              <a:solidFill>
                <a:srgbClr val="000000"/>
              </a:solidFill>
              <a:latin typeface="Arial"/>
              <a:ea typeface="Arial"/>
              <a:cs typeface="Arial"/>
              <a:sym typeface="Arial"/>
            </a:endParaRPr>
          </a:p>
        </p:txBody>
      </p:sp>
      <p:pic>
        <p:nvPicPr>
          <p:cNvPr id="374" name="Google Shape;374;p27"/>
          <p:cNvPicPr preferRelativeResize="0"/>
          <p:nvPr/>
        </p:nvPicPr>
        <p:blipFill rotWithShape="1">
          <a:blip r:embed="rId4">
            <a:alphaModFix/>
          </a:blip>
          <a:srcRect/>
          <a:stretch/>
        </p:blipFill>
        <p:spPr>
          <a:xfrm>
            <a:off x="5345465" y="1480962"/>
            <a:ext cx="3730281" cy="3135086"/>
          </a:xfrm>
          <a:prstGeom prst="roundRect">
            <a:avLst>
              <a:gd name="adj" fmla="val 16667"/>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8"/>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80" name="Google Shape;380;p28"/>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ANTHROPIQUE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9"/>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le cycle anthropique de l’eau </a:t>
            </a:r>
            <a:endParaRPr sz="3700" b="1">
              <a:solidFill>
                <a:srgbClr val="135D6D"/>
              </a:solidFill>
            </a:endParaRPr>
          </a:p>
        </p:txBody>
      </p:sp>
      <p:pic>
        <p:nvPicPr>
          <p:cNvPr id="386" name="Google Shape;386;p29"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387" name="Google Shape;387;p29"/>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388" name="Google Shape;388;p29"/>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15 min</a:t>
            </a:r>
            <a:endParaRPr sz="1400" b="0" i="0" u="none" strike="noStrike" cap="none">
              <a:solidFill>
                <a:srgbClr val="000000"/>
              </a:solidFill>
              <a:latin typeface="Arial"/>
              <a:ea typeface="Arial"/>
              <a:cs typeface="Arial"/>
              <a:sym typeface="Arial"/>
            </a:endParaRPr>
          </a:p>
        </p:txBody>
      </p:sp>
      <p:sp>
        <p:nvSpPr>
          <p:cNvPr id="389" name="Google Shape;389;p29"/>
          <p:cNvSpPr/>
          <p:nvPr/>
        </p:nvSpPr>
        <p:spPr>
          <a:xfrm>
            <a:off x="3511611" y="11576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390" name="Google Shape;390;p29"/>
          <p:cNvSpPr/>
          <p:nvPr/>
        </p:nvSpPr>
        <p:spPr>
          <a:xfrm>
            <a:off x="3511611"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391" name="Google Shape;391;p29"/>
          <p:cNvSpPr/>
          <p:nvPr/>
        </p:nvSpPr>
        <p:spPr>
          <a:xfrm>
            <a:off x="6057676"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392" name="Google Shape;392;p29"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393" name="Google Shape;393;p29" descr="Brainstorming de groupe"/>
          <p:cNvPicPr preferRelativeResize="0"/>
          <p:nvPr/>
        </p:nvPicPr>
        <p:blipFill rotWithShape="1">
          <a:blip r:embed="rId6">
            <a:alphaModFix/>
          </a:blip>
          <a:srcRect/>
          <a:stretch/>
        </p:blipFill>
        <p:spPr>
          <a:xfrm>
            <a:off x="6787658" y="1829787"/>
            <a:ext cx="688821" cy="6888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667"/>
              <a:buFont typeface="Twentieth Century"/>
              <a:buNone/>
            </a:pPr>
            <a:r>
              <a:rPr lang="fr">
                <a:solidFill>
                  <a:schemeClr val="lt1"/>
                </a:solidFill>
              </a:rPr>
              <a:t>TOUR DE TABLE</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première intervention humaine </a:t>
            </a:r>
            <a:endParaRPr sz="3700" b="1">
              <a:solidFill>
                <a:srgbClr val="135D6D"/>
              </a:solidFill>
            </a:endParaRPr>
          </a:p>
        </p:txBody>
      </p:sp>
      <p:sp>
        <p:nvSpPr>
          <p:cNvPr id="399" name="Google Shape;399;p30"/>
          <p:cNvSpPr txBox="1">
            <a:spLocks noGrp="1"/>
          </p:cNvSpPr>
          <p:nvPr>
            <p:ph type="body" idx="1"/>
          </p:nvPr>
        </p:nvSpPr>
        <p:spPr>
          <a:xfrm>
            <a:off x="650329" y="1063690"/>
            <a:ext cx="3681013"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Commencer par la carte </a:t>
            </a:r>
            <a:r>
              <a:rPr lang="fr" sz="2400">
                <a:solidFill>
                  <a:srgbClr val="135D6D"/>
                </a:solidFill>
              </a:rPr>
              <a:t>« Stocks naturels captés »</a:t>
            </a:r>
            <a:endParaRPr sz="2400">
              <a:solidFill>
                <a:srgbClr val="135D6D"/>
              </a:solidFill>
            </a:endParaRPr>
          </a:p>
        </p:txBody>
      </p:sp>
      <p:pic>
        <p:nvPicPr>
          <p:cNvPr id="400" name="Google Shape;400;p3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01" name="Google Shape;401;p30"/>
          <p:cNvPicPr preferRelativeResize="0"/>
          <p:nvPr/>
        </p:nvPicPr>
        <p:blipFill rotWithShape="1">
          <a:blip r:embed="rId4">
            <a:alphaModFix/>
          </a:blip>
          <a:srcRect/>
          <a:stretch/>
        </p:blipFill>
        <p:spPr>
          <a:xfrm>
            <a:off x="744030" y="2307617"/>
            <a:ext cx="3493612" cy="2294949"/>
          </a:xfrm>
          <a:prstGeom prst="rect">
            <a:avLst/>
          </a:prstGeom>
          <a:noFill/>
          <a:ln>
            <a:noFill/>
          </a:ln>
        </p:spPr>
      </p:pic>
      <p:pic>
        <p:nvPicPr>
          <p:cNvPr id="402" name="Google Shape;402;p30"/>
          <p:cNvPicPr preferRelativeResize="0"/>
          <p:nvPr/>
        </p:nvPicPr>
        <p:blipFill rotWithShape="1">
          <a:blip r:embed="rId5">
            <a:alphaModFix/>
          </a:blip>
          <a:srcRect/>
          <a:stretch/>
        </p:blipFill>
        <p:spPr>
          <a:xfrm>
            <a:off x="4701635" y="2307617"/>
            <a:ext cx="3493612" cy="2294949"/>
          </a:xfrm>
          <a:prstGeom prst="rect">
            <a:avLst/>
          </a:prstGeom>
          <a:noFill/>
          <a:ln>
            <a:noFill/>
          </a:ln>
        </p:spPr>
      </p:pic>
      <p:sp>
        <p:nvSpPr>
          <p:cNvPr id="403" name="Google Shape;403;p30"/>
          <p:cNvSpPr txBox="1"/>
          <p:nvPr/>
        </p:nvSpPr>
        <p:spPr>
          <a:xfrm>
            <a:off x="4607934" y="1063689"/>
            <a:ext cx="3681013" cy="1010039"/>
          </a:xfrm>
          <a:prstGeom prst="rect">
            <a:avLst/>
          </a:prstGeom>
          <a:noFill/>
          <a:ln>
            <a:noFill/>
          </a:ln>
        </p:spPr>
        <p:txBody>
          <a:bodyPr spcFirstLastPara="1" wrap="square" lIns="91425" tIns="91425" rIns="91425" bIns="91425" anchor="t" anchorCtr="0">
            <a:normAutofit fontScale="70000" lnSpcReduction="20000"/>
          </a:bodyPr>
          <a:lstStyle/>
          <a:p>
            <a:pPr marL="0" marR="0" lvl="0" indent="0" algn="ctr" rtl="0">
              <a:lnSpc>
                <a:spcPct val="115000"/>
              </a:lnSpc>
              <a:spcBef>
                <a:spcPts val="1200"/>
              </a:spcBef>
              <a:spcAft>
                <a:spcPts val="0"/>
              </a:spcAft>
              <a:buClr>
                <a:schemeClr val="accent1"/>
              </a:buClr>
              <a:buSzPts val="2335"/>
              <a:buFont typeface="Twentieth Century"/>
              <a:buNone/>
            </a:pPr>
            <a:r>
              <a:rPr lang="fr" sz="2400" b="0" i="0" u="none" strike="noStrike" cap="none" dirty="0">
                <a:solidFill>
                  <a:schemeClr val="dk1"/>
                </a:solidFill>
                <a:latin typeface="Twentieth Century"/>
                <a:ea typeface="Twentieth Century"/>
                <a:cs typeface="Twentieth Century"/>
                <a:sym typeface="Twentieth Century"/>
              </a:rPr>
              <a:t>D’où vient </a:t>
            </a:r>
            <a:r>
              <a:rPr lang="fr" sz="2400" b="0" i="0" u="none" strike="noStrike" cap="none" dirty="0">
                <a:solidFill>
                  <a:srgbClr val="135D6D"/>
                </a:solidFill>
                <a:latin typeface="Twentieth Century"/>
                <a:ea typeface="Twentieth Century"/>
                <a:cs typeface="Twentieth Century"/>
                <a:sym typeface="Twentieth Century"/>
              </a:rPr>
              <a:t>l’eau du robinet ?</a:t>
            </a:r>
            <a:br>
              <a:rPr lang="fr" sz="2400" b="0" i="0" u="none" strike="noStrike" cap="none" dirty="0">
                <a:solidFill>
                  <a:srgbClr val="135D6D"/>
                </a:solidFill>
                <a:latin typeface="Twentieth Century"/>
                <a:ea typeface="Twentieth Century"/>
                <a:cs typeface="Twentieth Century"/>
                <a:sym typeface="Twentieth Century"/>
              </a:rPr>
            </a:br>
            <a:r>
              <a:rPr lang="fr" sz="2300" dirty="0">
                <a:solidFill>
                  <a:srgbClr val="135D6D"/>
                </a:solidFill>
                <a:latin typeface="Twentieth Century"/>
                <a:sym typeface="Twentieth Century"/>
              </a:rPr>
              <a:t>(se renseigner sur le lieu où on anime)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19"/>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48228"/>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naturels </a:t>
            </a:r>
            <a:br>
              <a:rPr lang="fr" sz="2700" b="1">
                <a:solidFill>
                  <a:srgbClr val="135D6D"/>
                </a:solidFill>
              </a:rPr>
            </a:br>
            <a:r>
              <a:rPr lang="fr" sz="2700" b="1">
                <a:solidFill>
                  <a:srgbClr val="135D6D"/>
                </a:solidFill>
              </a:rPr>
              <a:t>captés</a:t>
            </a:r>
            <a:endParaRPr sz="2700" b="1">
              <a:solidFill>
                <a:srgbClr val="135D6D"/>
              </a:solidFill>
            </a:endParaRPr>
          </a:p>
        </p:txBody>
      </p:sp>
      <p:pic>
        <p:nvPicPr>
          <p:cNvPr id="409" name="Google Shape;409;p1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10" name="Google Shape;410;p19"/>
          <p:cNvPicPr preferRelativeResize="0"/>
          <p:nvPr/>
        </p:nvPicPr>
        <p:blipFill rotWithShape="1">
          <a:blip r:embed="rId4">
            <a:alphaModFix/>
          </a:blip>
          <a:srcRect/>
          <a:stretch/>
        </p:blipFill>
        <p:spPr>
          <a:xfrm>
            <a:off x="4995019" y="3575400"/>
            <a:ext cx="1938095" cy="1350000"/>
          </a:xfrm>
          <a:prstGeom prst="rect">
            <a:avLst/>
          </a:prstGeom>
          <a:noFill/>
          <a:ln>
            <a:noFill/>
          </a:ln>
        </p:spPr>
      </p:pic>
      <p:pic>
        <p:nvPicPr>
          <p:cNvPr id="411" name="Google Shape;411;p19"/>
          <p:cNvPicPr preferRelativeResize="0"/>
          <p:nvPr/>
        </p:nvPicPr>
        <p:blipFill rotWithShape="1">
          <a:blip r:embed="rId5">
            <a:alphaModFix/>
          </a:blip>
          <a:srcRect/>
          <a:stretch/>
        </p:blipFill>
        <p:spPr>
          <a:xfrm>
            <a:off x="3874584" y="350888"/>
            <a:ext cx="4077072" cy="3057804"/>
          </a:xfrm>
          <a:prstGeom prst="rect">
            <a:avLst/>
          </a:prstGeom>
          <a:noFill/>
          <a:ln>
            <a:noFill/>
          </a:ln>
        </p:spPr>
      </p:pic>
      <p:cxnSp>
        <p:nvCxnSpPr>
          <p:cNvPr id="412" name="Google Shape;412;p19"/>
          <p:cNvCxnSpPr/>
          <p:nvPr/>
        </p:nvCxnSpPr>
        <p:spPr>
          <a:xfrm>
            <a:off x="5103030" y="2781601"/>
            <a:ext cx="648072" cy="793799"/>
          </a:xfrm>
          <a:prstGeom prst="straightConnector1">
            <a:avLst/>
          </a:prstGeom>
          <a:noFill/>
          <a:ln w="28575" cap="flat" cmpd="sng">
            <a:solidFill>
              <a:srgbClr val="FF0000"/>
            </a:solidFill>
            <a:prstDash val="solid"/>
            <a:round/>
            <a:headEnd type="none" w="sm" len="sm"/>
            <a:tailEnd type="triangle" w="med" len="med"/>
          </a:ln>
        </p:spPr>
      </p:cxnSp>
      <p:cxnSp>
        <p:nvCxnSpPr>
          <p:cNvPr id="413" name="Google Shape;413;p19"/>
          <p:cNvCxnSpPr/>
          <p:nvPr/>
        </p:nvCxnSpPr>
        <p:spPr>
          <a:xfrm>
            <a:off x="4670982" y="3321661"/>
            <a:ext cx="972108" cy="253739"/>
          </a:xfrm>
          <a:prstGeom prst="straightConnector1">
            <a:avLst/>
          </a:prstGeom>
          <a:noFill/>
          <a:ln w="28575" cap="flat" cmpd="sng">
            <a:solidFill>
              <a:srgbClr val="FF0000"/>
            </a:solidFill>
            <a:prstDash val="solid"/>
            <a:round/>
            <a:headEnd type="none" w="sm" len="sm"/>
            <a:tailEnd type="triangle" w="med" len="med"/>
          </a:ln>
        </p:spPr>
      </p:cxnSp>
      <p:cxnSp>
        <p:nvCxnSpPr>
          <p:cNvPr id="414" name="Google Shape;414;p19"/>
          <p:cNvCxnSpPr/>
          <p:nvPr/>
        </p:nvCxnSpPr>
        <p:spPr>
          <a:xfrm>
            <a:off x="4130922" y="3321661"/>
            <a:ext cx="1242138" cy="253739"/>
          </a:xfrm>
          <a:prstGeom prst="straightConnector1">
            <a:avLst/>
          </a:prstGeom>
          <a:noFill/>
          <a:ln w="28575" cap="flat" cmpd="sng">
            <a:solidFill>
              <a:srgbClr val="FF0000"/>
            </a:solidFill>
            <a:prstDash val="solid"/>
            <a:round/>
            <a:headEnd type="none" w="sm" len="sm"/>
            <a:tailEnd type="triangle" w="med" len="med"/>
          </a:ln>
        </p:spPr>
      </p:cxnSp>
      <p:cxnSp>
        <p:nvCxnSpPr>
          <p:cNvPr id="415" name="Google Shape;415;p19"/>
          <p:cNvCxnSpPr/>
          <p:nvPr/>
        </p:nvCxnSpPr>
        <p:spPr>
          <a:xfrm flipH="1">
            <a:off x="6453181" y="2457565"/>
            <a:ext cx="918101" cy="1117835"/>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3"/>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b="1" dirty="0">
                <a:solidFill>
                  <a:srgbClr val="135D6D"/>
                </a:solidFill>
              </a:rPr>
              <a:t>Correction Lot 2</a:t>
            </a:r>
            <a:endParaRPr b="1" dirty="0">
              <a:solidFill>
                <a:srgbClr val="135D6D"/>
              </a:solidFill>
            </a:endParaRPr>
          </a:p>
        </p:txBody>
      </p:sp>
      <p:pic>
        <p:nvPicPr>
          <p:cNvPr id="421" name="Google Shape;421;p2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22" name="Google Shape;422;p23"/>
          <p:cNvPicPr preferRelativeResize="0"/>
          <p:nvPr/>
        </p:nvPicPr>
        <p:blipFill rotWithShape="1">
          <a:blip r:embed="rId4">
            <a:alphaModFix/>
          </a:blip>
          <a:srcRect/>
          <a:stretch/>
        </p:blipFill>
        <p:spPr>
          <a:xfrm>
            <a:off x="3852941" y="1229638"/>
            <a:ext cx="775238" cy="540000"/>
          </a:xfrm>
          <a:prstGeom prst="rect">
            <a:avLst/>
          </a:prstGeom>
          <a:noFill/>
          <a:ln>
            <a:noFill/>
          </a:ln>
        </p:spPr>
      </p:pic>
      <p:pic>
        <p:nvPicPr>
          <p:cNvPr id="423" name="Google Shape;423;p23"/>
          <p:cNvPicPr preferRelativeResize="0"/>
          <p:nvPr/>
        </p:nvPicPr>
        <p:blipFill rotWithShape="1">
          <a:blip r:embed="rId5">
            <a:alphaModFix/>
          </a:blip>
          <a:srcRect/>
          <a:stretch/>
        </p:blipFill>
        <p:spPr>
          <a:xfrm>
            <a:off x="1324237" y="2903824"/>
            <a:ext cx="777026" cy="540000"/>
          </a:xfrm>
          <a:prstGeom prst="rect">
            <a:avLst/>
          </a:prstGeom>
          <a:noFill/>
          <a:ln>
            <a:noFill/>
          </a:ln>
        </p:spPr>
      </p:pic>
      <p:pic>
        <p:nvPicPr>
          <p:cNvPr id="424" name="Google Shape;424;p23"/>
          <p:cNvPicPr preferRelativeResize="0"/>
          <p:nvPr/>
        </p:nvPicPr>
        <p:blipFill rotWithShape="1">
          <a:blip r:embed="rId6">
            <a:alphaModFix/>
          </a:blip>
          <a:srcRect/>
          <a:stretch/>
        </p:blipFill>
        <p:spPr>
          <a:xfrm>
            <a:off x="2566374" y="3605933"/>
            <a:ext cx="775654" cy="540000"/>
          </a:xfrm>
          <a:prstGeom prst="rect">
            <a:avLst/>
          </a:prstGeom>
          <a:noFill/>
          <a:ln>
            <a:noFill/>
          </a:ln>
        </p:spPr>
      </p:pic>
      <p:pic>
        <p:nvPicPr>
          <p:cNvPr id="425" name="Google Shape;425;p23"/>
          <p:cNvPicPr preferRelativeResize="0"/>
          <p:nvPr/>
        </p:nvPicPr>
        <p:blipFill rotWithShape="1">
          <a:blip r:embed="rId7">
            <a:alphaModFix/>
          </a:blip>
          <a:srcRect/>
          <a:stretch/>
        </p:blipFill>
        <p:spPr>
          <a:xfrm>
            <a:off x="3807140" y="2903824"/>
            <a:ext cx="771564" cy="540000"/>
          </a:xfrm>
          <a:prstGeom prst="rect">
            <a:avLst/>
          </a:prstGeom>
          <a:noFill/>
          <a:ln>
            <a:noFill/>
          </a:ln>
        </p:spPr>
      </p:pic>
      <p:pic>
        <p:nvPicPr>
          <p:cNvPr id="426" name="Google Shape;426;p23"/>
          <p:cNvPicPr preferRelativeResize="0"/>
          <p:nvPr/>
        </p:nvPicPr>
        <p:blipFill rotWithShape="1">
          <a:blip r:embed="rId8">
            <a:alphaModFix/>
          </a:blip>
          <a:srcRect/>
          <a:stretch/>
        </p:blipFill>
        <p:spPr>
          <a:xfrm>
            <a:off x="6400800" y="2903824"/>
            <a:ext cx="775654" cy="540000"/>
          </a:xfrm>
          <a:prstGeom prst="rect">
            <a:avLst/>
          </a:prstGeom>
          <a:noFill/>
          <a:ln>
            <a:noFill/>
          </a:ln>
        </p:spPr>
      </p:pic>
      <p:pic>
        <p:nvPicPr>
          <p:cNvPr id="427" name="Google Shape;427;p23"/>
          <p:cNvPicPr preferRelativeResize="0"/>
          <p:nvPr/>
        </p:nvPicPr>
        <p:blipFill rotWithShape="1">
          <a:blip r:embed="rId9">
            <a:alphaModFix/>
          </a:blip>
          <a:srcRect/>
          <a:stretch/>
        </p:blipFill>
        <p:spPr>
          <a:xfrm>
            <a:off x="4996644" y="2147740"/>
            <a:ext cx="774286" cy="540000"/>
          </a:xfrm>
          <a:prstGeom prst="rect">
            <a:avLst/>
          </a:prstGeom>
          <a:noFill/>
          <a:ln>
            <a:noFill/>
          </a:ln>
        </p:spPr>
      </p:pic>
      <p:pic>
        <p:nvPicPr>
          <p:cNvPr id="428" name="Google Shape;428;p23"/>
          <p:cNvPicPr preferRelativeResize="0"/>
          <p:nvPr/>
        </p:nvPicPr>
        <p:blipFill rotWithShape="1">
          <a:blip r:embed="rId10">
            <a:alphaModFix/>
          </a:blip>
          <a:srcRect/>
          <a:stretch/>
        </p:blipFill>
        <p:spPr>
          <a:xfrm>
            <a:off x="4999366" y="4109607"/>
            <a:ext cx="771564" cy="540000"/>
          </a:xfrm>
          <a:prstGeom prst="rect">
            <a:avLst/>
          </a:prstGeom>
          <a:noFill/>
          <a:ln>
            <a:noFill/>
          </a:ln>
        </p:spPr>
      </p:pic>
      <p:cxnSp>
        <p:nvCxnSpPr>
          <p:cNvPr id="429" name="Google Shape;429;p23"/>
          <p:cNvCxnSpPr>
            <a:stCxn id="422" idx="1"/>
            <a:endCxn id="423" idx="0"/>
          </p:cNvCxnSpPr>
          <p:nvPr/>
        </p:nvCxnSpPr>
        <p:spPr>
          <a:xfrm flipH="1">
            <a:off x="1712741" y="1499638"/>
            <a:ext cx="2140200" cy="1404300"/>
          </a:xfrm>
          <a:prstGeom prst="curvedConnector2">
            <a:avLst/>
          </a:prstGeom>
          <a:noFill/>
          <a:ln w="28575" cap="flat" cmpd="sng">
            <a:solidFill>
              <a:srgbClr val="1D9AA1"/>
            </a:solidFill>
            <a:prstDash val="solid"/>
            <a:round/>
            <a:headEnd type="none" w="sm" len="sm"/>
            <a:tailEnd type="triangle" w="med" len="med"/>
          </a:ln>
        </p:spPr>
      </p:cxnSp>
      <p:cxnSp>
        <p:nvCxnSpPr>
          <p:cNvPr id="430" name="Google Shape;430;p23"/>
          <p:cNvCxnSpPr>
            <a:stCxn id="423" idx="3"/>
            <a:endCxn id="424" idx="1"/>
          </p:cNvCxnSpPr>
          <p:nvPr/>
        </p:nvCxnSpPr>
        <p:spPr>
          <a:xfrm>
            <a:off x="2101263" y="3173824"/>
            <a:ext cx="465000" cy="702000"/>
          </a:xfrm>
          <a:prstGeom prst="straightConnector1">
            <a:avLst/>
          </a:prstGeom>
          <a:noFill/>
          <a:ln w="28575" cap="flat" cmpd="sng">
            <a:solidFill>
              <a:srgbClr val="1D9AA1"/>
            </a:solidFill>
            <a:prstDash val="solid"/>
            <a:round/>
            <a:headEnd type="none" w="sm" len="sm"/>
            <a:tailEnd type="triangle" w="med" len="med"/>
          </a:ln>
        </p:spPr>
      </p:cxnSp>
      <p:cxnSp>
        <p:nvCxnSpPr>
          <p:cNvPr id="431" name="Google Shape;431;p23"/>
          <p:cNvCxnSpPr>
            <a:stCxn id="423" idx="3"/>
            <a:endCxn id="425" idx="1"/>
          </p:cNvCxnSpPr>
          <p:nvPr/>
        </p:nvCxnSpPr>
        <p:spPr>
          <a:xfrm>
            <a:off x="2101263" y="3173824"/>
            <a:ext cx="1705800" cy="0"/>
          </a:xfrm>
          <a:prstGeom prst="straightConnector1">
            <a:avLst/>
          </a:prstGeom>
          <a:noFill/>
          <a:ln w="28575" cap="flat" cmpd="sng">
            <a:solidFill>
              <a:srgbClr val="1D9AA1"/>
            </a:solidFill>
            <a:prstDash val="solid"/>
            <a:round/>
            <a:headEnd type="none" w="sm" len="sm"/>
            <a:tailEnd type="triangle" w="med" len="med"/>
          </a:ln>
        </p:spPr>
      </p:cxnSp>
      <p:cxnSp>
        <p:nvCxnSpPr>
          <p:cNvPr id="432" name="Google Shape;432;p23"/>
          <p:cNvCxnSpPr>
            <a:stCxn id="424" idx="3"/>
            <a:endCxn id="425" idx="1"/>
          </p:cNvCxnSpPr>
          <p:nvPr/>
        </p:nvCxnSpPr>
        <p:spPr>
          <a:xfrm rot="10800000" flipH="1">
            <a:off x="3342028" y="3173933"/>
            <a:ext cx="465000" cy="702000"/>
          </a:xfrm>
          <a:prstGeom prst="straightConnector1">
            <a:avLst/>
          </a:prstGeom>
          <a:noFill/>
          <a:ln w="28575" cap="flat" cmpd="sng">
            <a:solidFill>
              <a:srgbClr val="1D9AA1"/>
            </a:solidFill>
            <a:prstDash val="solid"/>
            <a:round/>
            <a:headEnd type="none" w="sm" len="sm"/>
            <a:tailEnd type="triangle" w="med" len="med"/>
          </a:ln>
        </p:spPr>
      </p:cxnSp>
      <p:cxnSp>
        <p:nvCxnSpPr>
          <p:cNvPr id="433" name="Google Shape;433;p23"/>
          <p:cNvCxnSpPr>
            <a:stCxn id="425" idx="3"/>
            <a:endCxn id="427" idx="1"/>
          </p:cNvCxnSpPr>
          <p:nvPr/>
        </p:nvCxnSpPr>
        <p:spPr>
          <a:xfrm rot="10800000" flipH="1">
            <a:off x="4578704" y="2417824"/>
            <a:ext cx="417900" cy="756000"/>
          </a:xfrm>
          <a:prstGeom prst="straightConnector1">
            <a:avLst/>
          </a:prstGeom>
          <a:noFill/>
          <a:ln w="28575" cap="flat" cmpd="sng">
            <a:solidFill>
              <a:srgbClr val="1D9AA1"/>
            </a:solidFill>
            <a:prstDash val="solid"/>
            <a:round/>
            <a:headEnd type="none" w="sm" len="sm"/>
            <a:tailEnd type="triangle" w="med" len="med"/>
          </a:ln>
        </p:spPr>
      </p:cxnSp>
      <p:cxnSp>
        <p:nvCxnSpPr>
          <p:cNvPr id="434" name="Google Shape;434;p23"/>
          <p:cNvCxnSpPr>
            <a:stCxn id="425" idx="3"/>
            <a:endCxn id="426" idx="1"/>
          </p:cNvCxnSpPr>
          <p:nvPr/>
        </p:nvCxnSpPr>
        <p:spPr>
          <a:xfrm>
            <a:off x="4578704" y="3173824"/>
            <a:ext cx="1822200" cy="0"/>
          </a:xfrm>
          <a:prstGeom prst="straightConnector1">
            <a:avLst/>
          </a:prstGeom>
          <a:noFill/>
          <a:ln w="28575" cap="flat" cmpd="sng">
            <a:solidFill>
              <a:srgbClr val="1D9AA1"/>
            </a:solidFill>
            <a:prstDash val="solid"/>
            <a:round/>
            <a:headEnd type="none" w="sm" len="sm"/>
            <a:tailEnd type="triangle" w="med" len="med"/>
          </a:ln>
        </p:spPr>
      </p:cxnSp>
      <p:cxnSp>
        <p:nvCxnSpPr>
          <p:cNvPr id="435" name="Google Shape;435;p23"/>
          <p:cNvCxnSpPr>
            <a:stCxn id="427" idx="3"/>
            <a:endCxn id="426" idx="1"/>
          </p:cNvCxnSpPr>
          <p:nvPr/>
        </p:nvCxnSpPr>
        <p:spPr>
          <a:xfrm>
            <a:off x="5770930" y="2417740"/>
            <a:ext cx="630000" cy="756000"/>
          </a:xfrm>
          <a:prstGeom prst="straightConnector1">
            <a:avLst/>
          </a:prstGeom>
          <a:noFill/>
          <a:ln w="28575" cap="flat" cmpd="sng">
            <a:solidFill>
              <a:srgbClr val="1D9AA1"/>
            </a:solidFill>
            <a:prstDash val="solid"/>
            <a:round/>
            <a:headEnd type="none" w="sm" len="sm"/>
            <a:tailEnd type="triangle" w="med" len="med"/>
          </a:ln>
        </p:spPr>
      </p:cxnSp>
      <p:cxnSp>
        <p:nvCxnSpPr>
          <p:cNvPr id="436" name="Google Shape;436;p23"/>
          <p:cNvCxnSpPr>
            <a:stCxn id="425" idx="2"/>
            <a:endCxn id="428" idx="1"/>
          </p:cNvCxnSpPr>
          <p:nvPr/>
        </p:nvCxnSpPr>
        <p:spPr>
          <a:xfrm>
            <a:off x="4192922" y="3443824"/>
            <a:ext cx="806400" cy="935700"/>
          </a:xfrm>
          <a:prstGeom prst="straightConnector1">
            <a:avLst/>
          </a:prstGeom>
          <a:noFill/>
          <a:ln w="28575" cap="flat" cmpd="sng">
            <a:solidFill>
              <a:srgbClr val="1D9AA1"/>
            </a:solidFill>
            <a:prstDash val="solid"/>
            <a:round/>
            <a:headEnd type="none" w="sm" len="sm"/>
            <a:tailEnd type="triangle" w="med" len="med"/>
          </a:ln>
        </p:spPr>
      </p:cxnSp>
      <p:cxnSp>
        <p:nvCxnSpPr>
          <p:cNvPr id="437" name="Google Shape;437;p23"/>
          <p:cNvCxnSpPr>
            <a:stCxn id="426" idx="0"/>
            <a:endCxn id="422" idx="3"/>
          </p:cNvCxnSpPr>
          <p:nvPr/>
        </p:nvCxnSpPr>
        <p:spPr>
          <a:xfrm rot="5400000" flipH="1">
            <a:off x="5006327" y="1121524"/>
            <a:ext cx="1404300" cy="2160300"/>
          </a:xfrm>
          <a:prstGeom prst="curvedConnector2">
            <a:avLst/>
          </a:prstGeom>
          <a:noFill/>
          <a:ln w="28575" cap="flat" cmpd="sng">
            <a:solidFill>
              <a:srgbClr val="1D9AA1"/>
            </a:solidFill>
            <a:prstDash val="solid"/>
            <a:round/>
            <a:headEnd type="none" w="sm" len="sm"/>
            <a:tailEnd type="triangle" w="med" len="med"/>
          </a:ln>
        </p:spPr>
      </p:cxnSp>
      <p:pic>
        <p:nvPicPr>
          <p:cNvPr id="438" name="Google Shape;438;p23"/>
          <p:cNvPicPr preferRelativeResize="0"/>
          <p:nvPr/>
        </p:nvPicPr>
        <p:blipFill rotWithShape="1">
          <a:blip r:embed="rId11">
            <a:alphaModFix/>
          </a:blip>
          <a:srcRect/>
          <a:stretch/>
        </p:blipFill>
        <p:spPr>
          <a:xfrm>
            <a:off x="3679928" y="417345"/>
            <a:ext cx="1025987" cy="828571"/>
          </a:xfrm>
          <a:prstGeom prst="rect">
            <a:avLst/>
          </a:prstGeom>
          <a:noFill/>
          <a:ln>
            <a:noFill/>
          </a:ln>
        </p:spPr>
      </p:pic>
      <p:sp>
        <p:nvSpPr>
          <p:cNvPr id="439" name="Google Shape;439;p23"/>
          <p:cNvSpPr/>
          <p:nvPr/>
        </p:nvSpPr>
        <p:spPr>
          <a:xfrm>
            <a:off x="5762625" y="643255"/>
            <a:ext cx="2702238" cy="3804905"/>
          </a:xfrm>
          <a:custGeom>
            <a:avLst/>
            <a:gdLst/>
            <a:ahLst/>
            <a:cxnLst/>
            <a:rect l="l" t="t" r="r" b="b"/>
            <a:pathLst>
              <a:path w="3602984" h="5073206" extrusionOk="0">
                <a:moveTo>
                  <a:pt x="0" y="5000625"/>
                </a:moveTo>
                <a:cubicBezTo>
                  <a:pt x="1203325" y="5094287"/>
                  <a:pt x="2406650" y="5187950"/>
                  <a:pt x="3000375" y="4657725"/>
                </a:cubicBezTo>
                <a:cubicBezTo>
                  <a:pt x="3594100" y="4127500"/>
                  <a:pt x="3668713" y="2595562"/>
                  <a:pt x="3562350" y="1819275"/>
                </a:cubicBezTo>
                <a:cubicBezTo>
                  <a:pt x="3455988" y="1042987"/>
                  <a:pt x="2909094" y="521493"/>
                  <a:pt x="2362200" y="0"/>
                </a:cubicBezTo>
              </a:path>
            </a:pathLst>
          </a:custGeom>
          <a:noFill/>
          <a:ln w="25400" cap="flat" cmpd="sng">
            <a:solidFill>
              <a:srgbClr val="1D9AA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40" name="Google Shape;440;p23"/>
          <p:cNvSpPr/>
          <p:nvPr/>
        </p:nvSpPr>
        <p:spPr>
          <a:xfrm>
            <a:off x="1602453" y="3432210"/>
            <a:ext cx="3389348" cy="1037816"/>
          </a:xfrm>
          <a:custGeom>
            <a:avLst/>
            <a:gdLst/>
            <a:ahLst/>
            <a:cxnLst/>
            <a:rect l="l" t="t" r="r" b="b"/>
            <a:pathLst>
              <a:path w="3389348" h="1037816" extrusionOk="0">
                <a:moveTo>
                  <a:pt x="107606" y="0"/>
                </a:moveTo>
                <a:cubicBezTo>
                  <a:pt x="-17213" y="334251"/>
                  <a:pt x="-142031" y="668503"/>
                  <a:pt x="404926" y="841472"/>
                </a:cubicBezTo>
                <a:cubicBezTo>
                  <a:pt x="951883" y="1014441"/>
                  <a:pt x="2170615" y="1026128"/>
                  <a:pt x="3389348" y="1037816"/>
                </a:cubicBezTo>
              </a:path>
            </a:pathLst>
          </a:custGeom>
          <a:noFill/>
          <a:ln w="12700" cap="flat" cmpd="sng">
            <a:solidFill>
              <a:srgbClr val="0B496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1" name="Google Shape;441;p23"/>
          <p:cNvSpPr txBox="1"/>
          <p:nvPr/>
        </p:nvSpPr>
        <p:spPr>
          <a:xfrm>
            <a:off x="1712749" y="4354610"/>
            <a:ext cx="111440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900" b="0" i="1" u="none" strike="noStrike" cap="none">
                <a:solidFill>
                  <a:srgbClr val="000000"/>
                </a:solidFill>
                <a:latin typeface="Arial"/>
                <a:ea typeface="Arial"/>
                <a:cs typeface="Arial"/>
                <a:sym typeface="Arial"/>
              </a:rPr>
              <a:t>Fuites éventuelles</a:t>
            </a:r>
            <a:endParaRPr/>
          </a:p>
        </p:txBody>
      </p:sp>
      <p:sp>
        <p:nvSpPr>
          <p:cNvPr id="442" name="Google Shape;442;p23"/>
          <p:cNvSpPr txBox="1"/>
          <p:nvPr/>
        </p:nvSpPr>
        <p:spPr>
          <a:xfrm>
            <a:off x="6085865" y="441808"/>
            <a:ext cx="1463857" cy="54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Retour au cycle (plateau)</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1"/>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débrief</a:t>
            </a:r>
            <a:endParaRPr sz="3700" b="1">
              <a:solidFill>
                <a:srgbClr val="135D6D"/>
              </a:solidFill>
            </a:endParaRPr>
          </a:p>
        </p:txBody>
      </p:sp>
      <p:sp>
        <p:nvSpPr>
          <p:cNvPr id="448" name="Google Shape;448;p31"/>
          <p:cNvSpPr/>
          <p:nvPr/>
        </p:nvSpPr>
        <p:spPr>
          <a:xfrm>
            <a:off x="327198" y="1562197"/>
            <a:ext cx="4244801" cy="6078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pPr>
            <a:r>
              <a:rPr lang="fr" sz="1800" b="0" i="0" u="none" strike="noStrike" cap="none" dirty="0">
                <a:solidFill>
                  <a:schemeClr val="lt1"/>
                </a:solidFill>
                <a:latin typeface="Arial"/>
                <a:ea typeface="Arial"/>
                <a:cs typeface="Arial"/>
                <a:sym typeface="Arial"/>
              </a:rPr>
              <a:t>Eau prélevée non restituée </a:t>
            </a:r>
            <a:r>
              <a:rPr lang="fr" sz="1800" b="0" i="0" u="none" strike="noStrike" cap="none" dirty="0">
                <a:solidFill>
                  <a:schemeClr val="lt1"/>
                </a:solidFill>
                <a:latin typeface="Arial"/>
                <a:ea typeface="Arial"/>
                <a:cs typeface="Arial"/>
                <a:sym typeface="Wingdings" panose="05000000000000000000" pitchFamily="2" charset="2"/>
              </a:rPr>
              <a:t> utiliser des exemples (exemple : Mer d’Aral)</a:t>
            </a:r>
            <a:r>
              <a:rPr lang="fr" sz="1800" b="0" i="0" u="none" strike="noStrike" cap="none" dirty="0">
                <a:solidFill>
                  <a:schemeClr val="lt1"/>
                </a:solidFill>
                <a:latin typeface="Arial"/>
                <a:ea typeface="Arial"/>
                <a:cs typeface="Arial"/>
                <a:sym typeface="Arial"/>
              </a:rPr>
              <a:t> </a:t>
            </a:r>
            <a:endParaRPr sz="1600" b="0" i="0" u="none" strike="noStrike" cap="none" dirty="0">
              <a:solidFill>
                <a:schemeClr val="lt1"/>
              </a:solidFill>
              <a:latin typeface="Twentieth Century"/>
              <a:ea typeface="Twentieth Century"/>
              <a:cs typeface="Twentieth Century"/>
              <a:sym typeface="Twentieth Century"/>
            </a:endParaRPr>
          </a:p>
        </p:txBody>
      </p:sp>
      <p:pic>
        <p:nvPicPr>
          <p:cNvPr id="449" name="Google Shape;449;p31"/>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50" name="Google Shape;450;p31"/>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451" name="Google Shape;451;p31"/>
          <p:cNvSpPr/>
          <p:nvPr/>
        </p:nvSpPr>
        <p:spPr>
          <a:xfrm>
            <a:off x="327198" y="2696817"/>
            <a:ext cx="4841150" cy="2234546"/>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lang="fr-FR" sz="18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800" b="0" i="0" u="none" strike="noStrike" cap="none" dirty="0">
                <a:solidFill>
                  <a:schemeClr val="lt1"/>
                </a:solidFill>
                <a:latin typeface="Arial"/>
                <a:ea typeface="Arial"/>
                <a:cs typeface="Arial"/>
                <a:sym typeface="Arial"/>
              </a:rPr>
              <a:t>C</a:t>
            </a:r>
            <a:r>
              <a:rPr lang="fr-FR" sz="1800" b="0" i="0" u="none" strike="noStrike" cap="none" dirty="0">
                <a:solidFill>
                  <a:schemeClr val="lt1"/>
                </a:solidFill>
                <a:latin typeface="Arial"/>
                <a:ea typeface="Arial"/>
                <a:cs typeface="Arial"/>
                <a:sym typeface="Arial"/>
              </a:rPr>
              <a:t>o</a:t>
            </a:r>
            <a:r>
              <a:rPr lang="fr" sz="1800" b="0" i="0" u="none" strike="noStrike" cap="none" dirty="0">
                <a:solidFill>
                  <a:schemeClr val="lt1"/>
                </a:solidFill>
                <a:latin typeface="Arial"/>
                <a:ea typeface="Arial"/>
                <a:cs typeface="Arial"/>
                <a:sym typeface="Arial"/>
              </a:rPr>
              <a:t>mprendre le petit cycle de l’eau</a:t>
            </a:r>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800" dirty="0">
                <a:solidFill>
                  <a:schemeClr val="lt1"/>
                </a:solidFill>
              </a:rPr>
              <a:t>L’e</a:t>
            </a:r>
            <a:r>
              <a:rPr lang="fr" sz="1800" b="0" i="0" u="none" strike="noStrike" cap="none" dirty="0">
                <a:solidFill>
                  <a:schemeClr val="lt1"/>
                </a:solidFill>
                <a:latin typeface="Arial"/>
                <a:ea typeface="Arial"/>
                <a:cs typeface="Arial"/>
                <a:sym typeface="Arial"/>
              </a:rPr>
              <a:t>au potable en France : 2/3 vient des nappes, 1/3 des cours d’eau</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 sz="1800" b="0" i="0" u="none" strike="noStrike" cap="none" dirty="0">
                <a:solidFill>
                  <a:schemeClr val="lt1"/>
                </a:solidFill>
                <a:latin typeface="Arial"/>
                <a:ea typeface="Arial"/>
                <a:cs typeface="Arial"/>
                <a:sym typeface="Arial"/>
              </a:rPr>
              <a:t>Eau non restituée (ou « consommée »), qui varie selon l’usage</a:t>
            </a:r>
          </a:p>
          <a:p>
            <a:pPr marL="285750" marR="0" lvl="0" indent="-285750" algn="l" rtl="0">
              <a:lnSpc>
                <a:spcPct val="115000"/>
              </a:lnSpc>
              <a:spcBef>
                <a:spcPts val="0"/>
              </a:spcBef>
              <a:spcAft>
                <a:spcPts val="0"/>
              </a:spcAft>
              <a:buClr>
                <a:srgbClr val="000000"/>
              </a:buClr>
              <a:buSzPts val="1800"/>
              <a:buFont typeface="Arial" panose="020B0604020202020204" pitchFamily="34" charset="0"/>
              <a:buChar char="•"/>
            </a:pPr>
            <a:r>
              <a:rPr lang="fr-FR" sz="1800" b="0" i="0" u="none" strike="noStrike" cap="none" dirty="0">
                <a:solidFill>
                  <a:schemeClr val="lt1"/>
                </a:solidFill>
                <a:latin typeface="Arial"/>
                <a:ea typeface="Arial"/>
                <a:cs typeface="Arial"/>
                <a:sym typeface="Arial"/>
              </a:rPr>
              <a:t>Usage de stocks non renouvelables </a:t>
            </a:r>
            <a:endParaRPr lang="fr-F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452" name="Google Shape;452;p31"/>
          <p:cNvSpPr/>
          <p:nvPr/>
        </p:nvSpPr>
        <p:spPr>
          <a:xfrm>
            <a:off x="-1142033" y="2196150"/>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 clés</a:t>
            </a:r>
            <a:endParaRPr sz="1400" b="0" i="0" u="none" strike="noStrike" cap="none" dirty="0">
              <a:solidFill>
                <a:srgbClr val="000000"/>
              </a:solidFill>
              <a:latin typeface="Arial"/>
              <a:ea typeface="Arial"/>
              <a:cs typeface="Arial"/>
              <a:sym typeface="Arial"/>
            </a:endParaRPr>
          </a:p>
        </p:txBody>
      </p:sp>
      <p:pic>
        <p:nvPicPr>
          <p:cNvPr id="453" name="Google Shape;453;p31"/>
          <p:cNvPicPr preferRelativeResize="0"/>
          <p:nvPr/>
        </p:nvPicPr>
        <p:blipFill rotWithShape="1">
          <a:blip r:embed="rId4">
            <a:alphaModFix/>
          </a:blip>
          <a:srcRect/>
          <a:stretch/>
        </p:blipFill>
        <p:spPr>
          <a:xfrm>
            <a:off x="5047329" y="1258296"/>
            <a:ext cx="3591106" cy="2982094"/>
          </a:xfrm>
          <a:prstGeom prst="roundRect">
            <a:avLst>
              <a:gd name="adj" fmla="val 16667"/>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2"/>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459" name="Google Shape;459;p32"/>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ET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TRANSITION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nos activités humaines </a:t>
            </a:r>
            <a:endParaRPr sz="3700" b="1">
              <a:solidFill>
                <a:srgbClr val="135D6D"/>
              </a:solidFill>
            </a:endParaRPr>
          </a:p>
        </p:txBody>
      </p:sp>
      <p:pic>
        <p:nvPicPr>
          <p:cNvPr id="465" name="Google Shape;465;p33"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66" name="Google Shape;466;p3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67" name="Google Shape;467;p33"/>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15 min</a:t>
            </a:r>
            <a:endParaRPr sz="1400" b="0" i="0" u="none" strike="noStrike" cap="none">
              <a:solidFill>
                <a:srgbClr val="000000"/>
              </a:solidFill>
              <a:latin typeface="Arial"/>
              <a:ea typeface="Arial"/>
              <a:cs typeface="Arial"/>
              <a:sym typeface="Arial"/>
            </a:endParaRPr>
          </a:p>
        </p:txBody>
      </p:sp>
      <p:sp>
        <p:nvSpPr>
          <p:cNvPr id="468" name="Google Shape;468;p33"/>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69" name="Google Shape;469;p33"/>
          <p:cNvSpPr/>
          <p:nvPr/>
        </p:nvSpPr>
        <p:spPr>
          <a:xfrm>
            <a:off x="3511611"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70" name="Google Shape;470;p33"/>
          <p:cNvSpPr/>
          <p:nvPr/>
        </p:nvSpPr>
        <p:spPr>
          <a:xfrm>
            <a:off x="6057676"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71" name="Google Shape;471;p33" descr="Écran"/>
          <p:cNvPicPr preferRelativeResize="0"/>
          <p:nvPr/>
        </p:nvPicPr>
        <p:blipFill rotWithShape="1">
          <a:blip r:embed="rId5">
            <a:alphaModFix/>
          </a:blip>
          <a:srcRect/>
          <a:stretch/>
        </p:blipFill>
        <p:spPr>
          <a:xfrm>
            <a:off x="4255168" y="2018217"/>
            <a:ext cx="633663" cy="633663"/>
          </a:xfrm>
          <a:prstGeom prst="rect">
            <a:avLst/>
          </a:prstGeom>
          <a:noFill/>
          <a:ln>
            <a:noFill/>
          </a:ln>
        </p:spPr>
      </p:pic>
      <p:pic>
        <p:nvPicPr>
          <p:cNvPr id="472" name="Google Shape;472;p33" descr="Brainstorming de groupe"/>
          <p:cNvPicPr preferRelativeResize="0"/>
          <p:nvPr/>
        </p:nvPicPr>
        <p:blipFill rotWithShape="1">
          <a:blip r:embed="rId6">
            <a:alphaModFix/>
          </a:blip>
          <a:srcRect/>
          <a:stretch/>
        </p:blipFill>
        <p:spPr>
          <a:xfrm>
            <a:off x="6787658" y="1990638"/>
            <a:ext cx="688821" cy="6888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4"/>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nos activités </a:t>
            </a:r>
            <a:endParaRPr sz="3700" b="1">
              <a:solidFill>
                <a:srgbClr val="135D6D"/>
              </a:solidFill>
            </a:endParaRPr>
          </a:p>
        </p:txBody>
      </p:sp>
      <p:sp>
        <p:nvSpPr>
          <p:cNvPr id="478" name="Google Shape;478;p34"/>
          <p:cNvSpPr txBox="1">
            <a:spLocks noGrp="1"/>
          </p:cNvSpPr>
          <p:nvPr>
            <p:ph type="body" idx="1"/>
          </p:nvPr>
        </p:nvSpPr>
        <p:spPr>
          <a:xfrm>
            <a:off x="311700" y="1056669"/>
            <a:ext cx="3054800" cy="101003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2335"/>
              <a:buNone/>
            </a:pPr>
            <a:r>
              <a:rPr lang="fr" sz="2400">
                <a:solidFill>
                  <a:schemeClr val="dk1"/>
                </a:solidFill>
              </a:rPr>
              <a:t>Séparation des 4 cartes </a:t>
            </a:r>
            <a:r>
              <a:rPr lang="fr" sz="2400">
                <a:solidFill>
                  <a:srgbClr val="135D6D"/>
                </a:solidFill>
              </a:rPr>
              <a:t>«</a:t>
            </a:r>
            <a:r>
              <a:rPr lang="fr" sz="2400">
                <a:solidFill>
                  <a:schemeClr val="dk1"/>
                </a:solidFill>
              </a:rPr>
              <a:t> </a:t>
            </a:r>
            <a:r>
              <a:rPr lang="fr" sz="2400">
                <a:solidFill>
                  <a:srgbClr val="135D6D"/>
                </a:solidFill>
              </a:rPr>
              <a:t>prélèvement directs »</a:t>
            </a:r>
            <a:endParaRPr sz="2400">
              <a:solidFill>
                <a:srgbClr val="135D6D"/>
              </a:solidFill>
            </a:endParaRPr>
          </a:p>
        </p:txBody>
      </p:sp>
      <p:pic>
        <p:nvPicPr>
          <p:cNvPr id="479" name="Google Shape;479;p34"/>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80" name="Google Shape;480;p34"/>
          <p:cNvSpPr txBox="1"/>
          <p:nvPr/>
        </p:nvSpPr>
        <p:spPr>
          <a:xfrm>
            <a:off x="311700" y="2804308"/>
            <a:ext cx="4536066" cy="101003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chemeClr val="dk1"/>
                </a:solidFill>
                <a:latin typeface="Twentieth Century"/>
                <a:ea typeface="Twentieth Century"/>
                <a:cs typeface="Twentieth Century"/>
                <a:sym typeface="Twentieth Century"/>
              </a:rPr>
              <a:t>Classement selon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rgbClr val="135D6D"/>
                </a:solidFill>
                <a:latin typeface="Twentieth Century"/>
                <a:ea typeface="Twentieth Century"/>
                <a:cs typeface="Twentieth Century"/>
                <a:sym typeface="Twentieth Century"/>
              </a:rPr>
              <a:t> % de restitution</a:t>
            </a:r>
            <a:endParaRPr sz="1400" b="0" i="0" u="none" strike="noStrike" cap="none">
              <a:solidFill>
                <a:srgbClr val="000000"/>
              </a:solidFill>
              <a:latin typeface="Arial"/>
              <a:ea typeface="Arial"/>
              <a:cs typeface="Arial"/>
              <a:sym typeface="Arial"/>
            </a:endParaRPr>
          </a:p>
        </p:txBody>
      </p:sp>
      <p:pic>
        <p:nvPicPr>
          <p:cNvPr id="481" name="Google Shape;481;p34"/>
          <p:cNvPicPr preferRelativeResize="0"/>
          <p:nvPr/>
        </p:nvPicPr>
        <p:blipFill rotWithShape="1">
          <a:blip r:embed="rId4">
            <a:alphaModFix/>
          </a:blip>
          <a:srcRect/>
          <a:stretch/>
        </p:blipFill>
        <p:spPr>
          <a:xfrm>
            <a:off x="3260269" y="1391209"/>
            <a:ext cx="2291686" cy="1456111"/>
          </a:xfrm>
          <a:prstGeom prst="rect">
            <a:avLst/>
          </a:prstGeom>
          <a:noFill/>
          <a:ln>
            <a:noFill/>
          </a:ln>
        </p:spPr>
      </p:pic>
      <p:pic>
        <p:nvPicPr>
          <p:cNvPr id="482" name="Google Shape;482;p34"/>
          <p:cNvPicPr preferRelativeResize="0"/>
          <p:nvPr/>
        </p:nvPicPr>
        <p:blipFill rotWithShape="1">
          <a:blip r:embed="rId5">
            <a:alphaModFix/>
          </a:blip>
          <a:srcRect/>
          <a:stretch/>
        </p:blipFill>
        <p:spPr>
          <a:xfrm>
            <a:off x="5883711" y="3181860"/>
            <a:ext cx="2291687" cy="1464474"/>
          </a:xfrm>
          <a:prstGeom prst="rect">
            <a:avLst/>
          </a:prstGeom>
          <a:noFill/>
          <a:ln>
            <a:noFill/>
          </a:ln>
        </p:spPr>
      </p:pic>
      <p:pic>
        <p:nvPicPr>
          <p:cNvPr id="483" name="Google Shape;483;p34"/>
          <p:cNvPicPr preferRelativeResize="0"/>
          <p:nvPr/>
        </p:nvPicPr>
        <p:blipFill rotWithShape="1">
          <a:blip r:embed="rId6">
            <a:alphaModFix/>
          </a:blip>
          <a:srcRect/>
          <a:stretch/>
        </p:blipFill>
        <p:spPr>
          <a:xfrm>
            <a:off x="3260269" y="3181860"/>
            <a:ext cx="2312211" cy="1472264"/>
          </a:xfrm>
          <a:prstGeom prst="rect">
            <a:avLst/>
          </a:prstGeom>
          <a:noFill/>
          <a:ln>
            <a:noFill/>
          </a:ln>
        </p:spPr>
      </p:pic>
      <p:pic>
        <p:nvPicPr>
          <p:cNvPr id="484" name="Google Shape;484;p34"/>
          <p:cNvPicPr preferRelativeResize="0"/>
          <p:nvPr/>
        </p:nvPicPr>
        <p:blipFill rotWithShape="1">
          <a:blip r:embed="rId7">
            <a:alphaModFix/>
          </a:blip>
          <a:srcRect/>
          <a:stretch/>
        </p:blipFill>
        <p:spPr>
          <a:xfrm>
            <a:off x="5883712" y="1391209"/>
            <a:ext cx="2291686" cy="14722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5"/>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b="1">
                <a:solidFill>
                  <a:srgbClr val="135D6D"/>
                </a:solidFill>
              </a:rPr>
              <a:t>A vous de jouer !</a:t>
            </a:r>
            <a:endParaRPr b="1">
              <a:solidFill>
                <a:srgbClr val="135D6D"/>
              </a:solidFill>
            </a:endParaRPr>
          </a:p>
        </p:txBody>
      </p:sp>
      <p:pic>
        <p:nvPicPr>
          <p:cNvPr id="490" name="Google Shape;490;p35"/>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91" name="Google Shape;491;p35"/>
          <p:cNvPicPr preferRelativeResize="0"/>
          <p:nvPr/>
        </p:nvPicPr>
        <p:blipFill rotWithShape="1">
          <a:blip r:embed="rId4">
            <a:alphaModFix/>
          </a:blip>
          <a:srcRect/>
          <a:stretch/>
        </p:blipFill>
        <p:spPr>
          <a:xfrm>
            <a:off x="2436124" y="4028320"/>
            <a:ext cx="1168501" cy="810000"/>
          </a:xfrm>
          <a:prstGeom prst="rect">
            <a:avLst/>
          </a:prstGeom>
          <a:noFill/>
          <a:ln>
            <a:noFill/>
          </a:ln>
        </p:spPr>
      </p:pic>
      <p:pic>
        <p:nvPicPr>
          <p:cNvPr id="492" name="Google Shape;492;p35"/>
          <p:cNvPicPr preferRelativeResize="0"/>
          <p:nvPr/>
        </p:nvPicPr>
        <p:blipFill rotWithShape="1">
          <a:blip r:embed="rId5">
            <a:alphaModFix/>
          </a:blip>
          <a:srcRect/>
          <a:stretch/>
        </p:blipFill>
        <p:spPr>
          <a:xfrm>
            <a:off x="2436345" y="3074679"/>
            <a:ext cx="1167838" cy="810000"/>
          </a:xfrm>
          <a:prstGeom prst="rect">
            <a:avLst/>
          </a:prstGeom>
          <a:noFill/>
          <a:ln>
            <a:noFill/>
          </a:ln>
        </p:spPr>
      </p:pic>
      <p:pic>
        <p:nvPicPr>
          <p:cNvPr id="493" name="Google Shape;493;p35"/>
          <p:cNvPicPr preferRelativeResize="0"/>
          <p:nvPr/>
        </p:nvPicPr>
        <p:blipFill rotWithShape="1">
          <a:blip r:embed="rId6">
            <a:alphaModFix/>
          </a:blip>
          <a:srcRect/>
          <a:stretch/>
        </p:blipFill>
        <p:spPr>
          <a:xfrm>
            <a:off x="2438988" y="1167397"/>
            <a:ext cx="1159909" cy="810000"/>
          </a:xfrm>
          <a:prstGeom prst="rect">
            <a:avLst/>
          </a:prstGeom>
          <a:noFill/>
          <a:ln>
            <a:noFill/>
          </a:ln>
        </p:spPr>
      </p:pic>
      <p:pic>
        <p:nvPicPr>
          <p:cNvPr id="494" name="Google Shape;494;p35"/>
          <p:cNvPicPr preferRelativeResize="0"/>
          <p:nvPr/>
        </p:nvPicPr>
        <p:blipFill rotWithShape="1">
          <a:blip r:embed="rId7">
            <a:alphaModFix/>
          </a:blip>
          <a:srcRect/>
          <a:stretch/>
        </p:blipFill>
        <p:spPr>
          <a:xfrm>
            <a:off x="2437779" y="2121038"/>
            <a:ext cx="1163536" cy="810000"/>
          </a:xfrm>
          <a:prstGeom prst="rect">
            <a:avLst/>
          </a:prstGeom>
          <a:noFill/>
          <a:ln>
            <a:noFill/>
          </a:ln>
        </p:spPr>
      </p:pic>
      <p:pic>
        <p:nvPicPr>
          <p:cNvPr id="495" name="Google Shape;495;p35"/>
          <p:cNvPicPr preferRelativeResize="0"/>
          <p:nvPr/>
        </p:nvPicPr>
        <p:blipFill rotWithShape="1">
          <a:blip r:embed="rId8">
            <a:alphaModFix/>
          </a:blip>
          <a:srcRect/>
          <a:stretch/>
        </p:blipFill>
        <p:spPr>
          <a:xfrm>
            <a:off x="6542886" y="2512215"/>
            <a:ext cx="1170668" cy="810000"/>
          </a:xfrm>
          <a:prstGeom prst="rect">
            <a:avLst/>
          </a:prstGeom>
          <a:noFill/>
          <a:ln>
            <a:noFill/>
          </a:ln>
        </p:spPr>
      </p:pic>
      <p:pic>
        <p:nvPicPr>
          <p:cNvPr id="496" name="Google Shape;496;p35"/>
          <p:cNvPicPr preferRelativeResize="0"/>
          <p:nvPr/>
        </p:nvPicPr>
        <p:blipFill rotWithShape="1">
          <a:blip r:embed="rId9">
            <a:alphaModFix/>
          </a:blip>
          <a:srcRect/>
          <a:stretch/>
        </p:blipFill>
        <p:spPr>
          <a:xfrm>
            <a:off x="6548635" y="1482164"/>
            <a:ext cx="1162044" cy="810000"/>
          </a:xfrm>
          <a:prstGeom prst="rect">
            <a:avLst/>
          </a:prstGeom>
          <a:noFill/>
          <a:ln>
            <a:noFill/>
          </a:ln>
        </p:spPr>
      </p:pic>
      <p:pic>
        <p:nvPicPr>
          <p:cNvPr id="497" name="Google Shape;497;p35"/>
          <p:cNvPicPr preferRelativeResize="0"/>
          <p:nvPr/>
        </p:nvPicPr>
        <p:blipFill rotWithShape="1">
          <a:blip r:embed="rId10">
            <a:alphaModFix/>
          </a:blip>
          <a:srcRect/>
          <a:stretch/>
        </p:blipFill>
        <p:spPr>
          <a:xfrm>
            <a:off x="6548633" y="3542266"/>
            <a:ext cx="1164188" cy="810000"/>
          </a:xfrm>
          <a:prstGeom prst="rect">
            <a:avLst/>
          </a:prstGeom>
          <a:noFill/>
          <a:ln>
            <a:noFill/>
          </a:ln>
        </p:spPr>
      </p:pic>
      <p:sp>
        <p:nvSpPr>
          <p:cNvPr id="498" name="Google Shape;498;p35"/>
          <p:cNvSpPr/>
          <p:nvPr/>
        </p:nvSpPr>
        <p:spPr>
          <a:xfrm>
            <a:off x="3857626" y="266430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sp>
        <p:nvSpPr>
          <p:cNvPr id="499" name="Google Shape;499;p35"/>
          <p:cNvSpPr txBox="1"/>
          <p:nvPr/>
        </p:nvSpPr>
        <p:spPr>
          <a:xfrm>
            <a:off x="652951" y="2429627"/>
            <a:ext cx="138275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1" i="0" u="none" strike="noStrike" cap="none">
                <a:solidFill>
                  <a:srgbClr val="000000"/>
                </a:solidFill>
                <a:latin typeface="Arial"/>
                <a:ea typeface="Arial"/>
                <a:cs typeface="Arial"/>
                <a:sym typeface="Arial"/>
              </a:rPr>
              <a:t>4 activités qui prélèvent directement de l’eau</a:t>
            </a:r>
            <a:endParaRPr/>
          </a:p>
        </p:txBody>
      </p:sp>
      <p:sp>
        <p:nvSpPr>
          <p:cNvPr id="500" name="Google Shape;500;p35"/>
          <p:cNvSpPr txBox="1"/>
          <p:nvPr/>
        </p:nvSpPr>
        <p:spPr>
          <a:xfrm>
            <a:off x="4776731" y="2429626"/>
            <a:ext cx="166610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400" b="1" i="0" u="none" strike="noStrike" cap="none">
                <a:solidFill>
                  <a:srgbClr val="000000"/>
                </a:solidFill>
                <a:latin typeface="Arial"/>
                <a:ea typeface="Arial"/>
                <a:cs typeface="Arial"/>
                <a:sym typeface="Arial"/>
              </a:rPr>
              <a:t>3 activités qui ne prélèvent pas directement de l’eau</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b="1">
                <a:solidFill>
                  <a:srgbClr val="135D6D"/>
                </a:solidFill>
              </a:rPr>
              <a:t>A vous de jouer !</a:t>
            </a:r>
            <a:endParaRPr b="1">
              <a:solidFill>
                <a:srgbClr val="135D6D"/>
              </a:solidFill>
            </a:endParaRPr>
          </a:p>
        </p:txBody>
      </p:sp>
      <p:pic>
        <p:nvPicPr>
          <p:cNvPr id="506" name="Google Shape;506;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07" name="Google Shape;507;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08" name="Google Shape;508;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09" name="Google Shape;509;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10" name="Google Shape;510;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11" name="Google Shape;511;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12" name="Google Shape;512;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13" name="Google Shape;513;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14" name="Google Shape;514;p37"/>
          <p:cNvGraphicFramePr/>
          <p:nvPr/>
        </p:nvGraphicFramePr>
        <p:xfrm>
          <a:off x="6708329" y="2458272"/>
          <a:ext cx="909725" cy="297200"/>
        </p:xfrm>
        <a:graphic>
          <a:graphicData uri="http://schemas.openxmlformats.org/drawingml/2006/table">
            <a:tbl>
              <a:tblPr>
                <a:noFill/>
                <a:tableStyleId>{F732E054-707B-4E79-BAC2-C5DB232FEDA0}</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None/>
                      </a:pPr>
                      <a:r>
                        <a:rPr lang="fr" sz="1500" b="1" i="0" u="none" strike="noStrike" cap="none">
                          <a:solidFill>
                            <a:srgbClr val="000000"/>
                          </a:solidFill>
                          <a:latin typeface="Calibri"/>
                          <a:ea typeface="Calibri"/>
                          <a:cs typeface="Calibri"/>
                          <a:sym typeface="Calibri"/>
                        </a:rPr>
                        <a:t>&gt;95%</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15" name="Google Shape;515;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800" b="1" i="0" u="none" strike="noStrike" cap="none" dirty="0">
                <a:solidFill>
                  <a:srgbClr val="000000"/>
                </a:solidFill>
                <a:latin typeface="Arial"/>
                <a:ea typeface="Arial"/>
                <a:cs typeface="Arial"/>
                <a:sym typeface="Arial"/>
              </a:rPr>
              <a:t>% de non restitution (en % d’eau prélevée par l’usage)</a:t>
            </a:r>
            <a:endParaRPr dirty="0"/>
          </a:p>
        </p:txBody>
      </p:sp>
      <p:sp>
        <p:nvSpPr>
          <p:cNvPr id="516" name="Google Shape;516;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517" name="Google Shape;517;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 sz="1050" b="1" i="0" u="none" strike="noStrike" cap="none">
                <a:solidFill>
                  <a:srgbClr val="000000"/>
                </a:solidFill>
                <a:latin typeface="Arial"/>
                <a:ea typeface="Arial"/>
                <a:cs typeface="Arial"/>
                <a:sym typeface="Arial"/>
              </a:rPr>
              <a:t>4 activités qui prélèvent directement de l’eau</a:t>
            </a:r>
            <a:endParaRPr/>
          </a:p>
        </p:txBody>
      </p:sp>
      <p:graphicFrame>
        <p:nvGraphicFramePr>
          <p:cNvPr id="518" name="Google Shape;518;p37"/>
          <p:cNvGraphicFramePr/>
          <p:nvPr/>
        </p:nvGraphicFramePr>
        <p:xfrm>
          <a:off x="6708329" y="3177663"/>
          <a:ext cx="909725" cy="297200"/>
        </p:xfrm>
        <a:graphic>
          <a:graphicData uri="http://schemas.openxmlformats.org/drawingml/2006/table">
            <a:tbl>
              <a:tblPr>
                <a:noFill/>
                <a:tableStyleId>{F732E054-707B-4E79-BAC2-C5DB232FEDA0}</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None/>
                      </a:pPr>
                      <a:r>
                        <a:rPr lang="fr" sz="1500" b="1" i="0" u="none" strike="noStrike" cap="none">
                          <a:solidFill>
                            <a:srgbClr val="000000"/>
                          </a:solidFill>
                          <a:latin typeface="Calibri"/>
                          <a:ea typeface="Calibri"/>
                          <a:cs typeface="Calibri"/>
                          <a:sym typeface="Calibri"/>
                        </a:rPr>
                        <a:t>20-30%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19" name="Google Shape;519;p37"/>
          <p:cNvGraphicFramePr/>
          <p:nvPr/>
        </p:nvGraphicFramePr>
        <p:xfrm>
          <a:off x="6708329" y="3811965"/>
          <a:ext cx="909725" cy="297200"/>
        </p:xfrm>
        <a:graphic>
          <a:graphicData uri="http://schemas.openxmlformats.org/drawingml/2006/table">
            <a:tbl>
              <a:tblPr>
                <a:noFill/>
                <a:tableStyleId>{F732E054-707B-4E79-BAC2-C5DB232FEDA0}</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None/>
                      </a:pPr>
                      <a:r>
                        <a:rPr lang="fr" sz="1500" b="1" i="0" u="none" strike="noStrike" cap="none">
                          <a:solidFill>
                            <a:srgbClr val="000000"/>
                          </a:solidFill>
                          <a:latin typeface="Calibri"/>
                          <a:ea typeface="Calibri"/>
                          <a:cs typeface="Calibri"/>
                          <a:sym typeface="Calibri"/>
                        </a:rPr>
                        <a:t>10-20%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20" name="Google Shape;520;p37"/>
          <p:cNvGraphicFramePr/>
          <p:nvPr/>
        </p:nvGraphicFramePr>
        <p:xfrm>
          <a:off x="6695853" y="4539992"/>
          <a:ext cx="909725" cy="297200"/>
        </p:xfrm>
        <a:graphic>
          <a:graphicData uri="http://schemas.openxmlformats.org/drawingml/2006/table">
            <a:tbl>
              <a:tblPr>
                <a:noFill/>
                <a:tableStyleId>{F732E054-707B-4E79-BAC2-C5DB232FEDA0}</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None/>
                      </a:pPr>
                      <a:r>
                        <a:rPr lang="fr" sz="1500" b="1" i="0" u="none" strike="noStrike" cap="none">
                          <a:solidFill>
                            <a:srgbClr val="000000"/>
                          </a:solidFill>
                          <a:latin typeface="Calibri"/>
                          <a:ea typeface="Calibri"/>
                          <a:cs typeface="Calibri"/>
                          <a:sym typeface="Calibri"/>
                        </a:rPr>
                        <a:t>5-10%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8"/>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b="1">
                <a:solidFill>
                  <a:srgbClr val="135D6D"/>
                </a:solidFill>
              </a:rPr>
              <a:t>A vous de jouer !</a:t>
            </a:r>
            <a:endParaRPr b="1">
              <a:solidFill>
                <a:srgbClr val="135D6D"/>
              </a:solidFill>
            </a:endParaRPr>
          </a:p>
        </p:txBody>
      </p:sp>
      <p:pic>
        <p:nvPicPr>
          <p:cNvPr id="526" name="Google Shape;526;p3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27" name="Google Shape;527;p38"/>
          <p:cNvSpPr txBox="1"/>
          <p:nvPr/>
        </p:nvSpPr>
        <p:spPr>
          <a:xfrm>
            <a:off x="164854" y="917552"/>
            <a:ext cx="355052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800" b="1" i="0" u="none" strike="noStrike" cap="none">
                <a:solidFill>
                  <a:srgbClr val="000000"/>
                </a:solidFill>
                <a:latin typeface="Arial"/>
                <a:ea typeface="Arial"/>
                <a:cs typeface="Arial"/>
                <a:sym typeface="Arial"/>
              </a:rPr>
              <a:t>Pour les animateurs et participants </a:t>
            </a:r>
            <a:r>
              <a:rPr lang="fr" sz="1800" b="1" i="0" u="none" strike="noStrike" cap="none">
                <a:solidFill>
                  <a:srgbClr val="FF0000"/>
                </a:solidFill>
                <a:latin typeface="Arial"/>
                <a:ea typeface="Arial"/>
                <a:cs typeface="Arial"/>
                <a:sym typeface="Arial"/>
              </a:rPr>
              <a:t>très à l’aise</a:t>
            </a:r>
            <a:endParaRPr/>
          </a:p>
          <a:p>
            <a:pPr marL="0" marR="0" lvl="0" indent="0" algn="l" rtl="0">
              <a:lnSpc>
                <a:spcPct val="100000"/>
              </a:lnSpc>
              <a:spcBef>
                <a:spcPts val="0"/>
              </a:spcBef>
              <a:spcAft>
                <a:spcPts val="0"/>
              </a:spcAft>
              <a:buNone/>
            </a:pPr>
            <a:endParaRPr sz="18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r>
              <a:rPr lang="fr" sz="1800" b="1" i="0" u="none" strike="noStrike" cap="none">
                <a:solidFill>
                  <a:srgbClr val="000000"/>
                </a:solidFill>
                <a:latin typeface="Arial"/>
                <a:ea typeface="Arial"/>
                <a:cs typeface="Arial"/>
                <a:sym typeface="Arial"/>
              </a:rPr>
              <a:t>Tableau des % (absolu, relatif) à maitriser (dans la notice)</a:t>
            </a:r>
            <a:endParaRPr/>
          </a:p>
          <a:p>
            <a:pPr marL="0" marR="0" lvl="0" indent="0" algn="l" rtl="0">
              <a:lnSpc>
                <a:spcPct val="100000"/>
              </a:lnSpc>
              <a:spcBef>
                <a:spcPts val="0"/>
              </a:spcBef>
              <a:spcAft>
                <a:spcPts val="0"/>
              </a:spcAft>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 sz="1800" b="1" i="0" u="none" strike="noStrike" cap="none">
                <a:solidFill>
                  <a:srgbClr val="000000"/>
                </a:solidFill>
                <a:latin typeface="Arial"/>
                <a:ea typeface="Arial"/>
                <a:cs typeface="Arial"/>
                <a:sym typeface="Arial"/>
              </a:rPr>
              <a:t> </a:t>
            </a:r>
            <a:endParaRPr/>
          </a:p>
        </p:txBody>
      </p:sp>
      <p:pic>
        <p:nvPicPr>
          <p:cNvPr id="528" name="Google Shape;528;p38"/>
          <p:cNvPicPr preferRelativeResize="0"/>
          <p:nvPr/>
        </p:nvPicPr>
        <p:blipFill rotWithShape="1">
          <a:blip r:embed="rId4">
            <a:alphaModFix/>
          </a:blip>
          <a:srcRect l="25667" t="12247" r="28048" b="13056"/>
          <a:stretch/>
        </p:blipFill>
        <p:spPr>
          <a:xfrm>
            <a:off x="3775223" y="229021"/>
            <a:ext cx="5299402" cy="48107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0"/>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Brisons la glace !</a:t>
            </a:r>
            <a:endParaRPr sz="3700">
              <a:solidFill>
                <a:srgbClr val="135D6D"/>
              </a:solidFill>
            </a:endParaRPr>
          </a:p>
        </p:txBody>
      </p:sp>
      <p:sp>
        <p:nvSpPr>
          <p:cNvPr id="128" name="Google Shape;128;p10"/>
          <p:cNvSpPr txBox="1">
            <a:spLocks noGrp="1"/>
          </p:cNvSpPr>
          <p:nvPr>
            <p:ph type="body" idx="1"/>
          </p:nvPr>
        </p:nvSpPr>
        <p:spPr>
          <a:xfrm>
            <a:off x="311700" y="788213"/>
            <a:ext cx="5744856" cy="4174874"/>
          </a:xfrm>
          <a:prstGeom prst="rect">
            <a:avLst/>
          </a:prstGeom>
          <a:noFill/>
          <a:ln>
            <a:noFill/>
          </a:ln>
        </p:spPr>
        <p:txBody>
          <a:bodyPr spcFirstLastPara="1" wrap="square" lIns="91425" tIns="91425" rIns="91425" bIns="91425" anchor="ctr" anchorCtr="0">
            <a:normAutofit fontScale="92500" lnSpcReduction="10000"/>
          </a:bodyPr>
          <a:lstStyle/>
          <a:p>
            <a:pPr marL="0" lvl="0" indent="0" algn="just" rtl="0">
              <a:lnSpc>
                <a:spcPct val="115000"/>
              </a:lnSpc>
              <a:spcBef>
                <a:spcPts val="1200"/>
              </a:spcBef>
              <a:spcAft>
                <a:spcPts val="0"/>
              </a:spcAft>
              <a:buClr>
                <a:srgbClr val="135D6D"/>
              </a:buClr>
              <a:buSzPts val="1800"/>
              <a:buNone/>
            </a:pPr>
            <a:r>
              <a:rPr lang="fr" sz="2400" dirty="0">
                <a:solidFill>
                  <a:schemeClr val="dk1"/>
                </a:solidFill>
              </a:rPr>
              <a:t>Partagez-nous:</a:t>
            </a:r>
            <a:endParaRPr dirty="0"/>
          </a:p>
          <a:p>
            <a:pPr marL="457200" lvl="0" indent="-457200" algn="just" rtl="0">
              <a:lnSpc>
                <a:spcPct val="115000"/>
              </a:lnSpc>
              <a:spcBef>
                <a:spcPts val="1200"/>
              </a:spcBef>
              <a:spcAft>
                <a:spcPts val="0"/>
              </a:spcAft>
              <a:buClr>
                <a:srgbClr val="135D6D"/>
              </a:buClr>
              <a:buSzPts val="1800"/>
              <a:buFont typeface="Arial"/>
              <a:buChar char="•"/>
            </a:pPr>
            <a:r>
              <a:rPr lang="fr" sz="2400" dirty="0"/>
              <a:t>Nom</a:t>
            </a:r>
            <a:endParaRPr sz="2400" dirty="0"/>
          </a:p>
          <a:p>
            <a:pPr marL="457200" lvl="0" indent="-457200" algn="just" rtl="0">
              <a:lnSpc>
                <a:spcPct val="115000"/>
              </a:lnSpc>
              <a:spcBef>
                <a:spcPts val="1200"/>
              </a:spcBef>
              <a:spcAft>
                <a:spcPts val="0"/>
              </a:spcAft>
              <a:buClr>
                <a:srgbClr val="135D6D"/>
              </a:buClr>
              <a:buSzPts val="1800"/>
              <a:buFont typeface="Arial"/>
              <a:buChar char="•"/>
            </a:pPr>
            <a:r>
              <a:rPr lang="fr" sz="2400" dirty="0"/>
              <a:t>L</a:t>
            </a:r>
            <a:r>
              <a:rPr lang="fr" sz="2400" dirty="0">
                <a:solidFill>
                  <a:schemeClr val="dk1"/>
                </a:solidFill>
              </a:rPr>
              <a:t>ieu de résidence</a:t>
            </a:r>
            <a:endParaRPr sz="2400" dirty="0"/>
          </a:p>
          <a:p>
            <a:pPr marL="457200" lvl="0" indent="-457200" algn="just" rtl="0">
              <a:lnSpc>
                <a:spcPct val="115000"/>
              </a:lnSpc>
              <a:spcBef>
                <a:spcPts val="1200"/>
              </a:spcBef>
              <a:spcAft>
                <a:spcPts val="0"/>
              </a:spcAft>
              <a:buClr>
                <a:srgbClr val="135D6D"/>
              </a:buClr>
              <a:buSzPts val="1800"/>
              <a:buFont typeface="Arial"/>
              <a:buChar char="•"/>
            </a:pPr>
            <a:r>
              <a:rPr lang="fr" sz="2400" dirty="0">
                <a:solidFill>
                  <a:schemeClr val="dk1"/>
                </a:solidFill>
              </a:rPr>
              <a:t>Souhait d’animation (bénévole, associatif, indépendant)</a:t>
            </a:r>
          </a:p>
          <a:p>
            <a:pPr marL="457200" lvl="0" indent="-457200" algn="just" rtl="0">
              <a:lnSpc>
                <a:spcPct val="115000"/>
              </a:lnSpc>
              <a:spcBef>
                <a:spcPts val="1200"/>
              </a:spcBef>
              <a:spcAft>
                <a:spcPts val="0"/>
              </a:spcAft>
              <a:buClr>
                <a:srgbClr val="135D6D"/>
              </a:buClr>
              <a:buSzPts val="1800"/>
              <a:buFont typeface="Arial"/>
              <a:buChar char="•"/>
            </a:pPr>
            <a:r>
              <a:rPr lang="fr-FR" sz="2400" dirty="0">
                <a:solidFill>
                  <a:schemeClr val="dk1"/>
                </a:solidFill>
              </a:rPr>
              <a:t>Expérience en animation de fresques ou autres ateliers</a:t>
            </a:r>
          </a:p>
          <a:p>
            <a:pPr marL="457200" lvl="0" indent="-457200" algn="just" rtl="0">
              <a:lnSpc>
                <a:spcPct val="115000"/>
              </a:lnSpc>
              <a:spcBef>
                <a:spcPts val="1200"/>
              </a:spcBef>
              <a:spcAft>
                <a:spcPts val="0"/>
              </a:spcAft>
              <a:buClr>
                <a:srgbClr val="135D6D"/>
              </a:buClr>
              <a:buSzPts val="1800"/>
              <a:buFont typeface="Arial"/>
              <a:buChar char="•"/>
            </a:pPr>
            <a:r>
              <a:rPr lang="fr-FR" sz="2400" dirty="0">
                <a:solidFill>
                  <a:schemeClr val="dk1"/>
                </a:solidFill>
              </a:rPr>
              <a:t>Attentes particulières pour cette formation</a:t>
            </a:r>
          </a:p>
        </p:txBody>
      </p:sp>
      <p:pic>
        <p:nvPicPr>
          <p:cNvPr id="129" name="Google Shape;129;p10"/>
          <p:cNvPicPr preferRelativeResize="0"/>
          <p:nvPr/>
        </p:nvPicPr>
        <p:blipFill rotWithShape="1">
          <a:blip r:embed="rId3">
            <a:alphaModFix/>
          </a:blip>
          <a:srcRect/>
          <a:stretch/>
        </p:blipFill>
        <p:spPr>
          <a:xfrm>
            <a:off x="8159045" y="4549423"/>
            <a:ext cx="838200" cy="452830"/>
          </a:xfrm>
          <a:prstGeom prst="rect">
            <a:avLst/>
          </a:prstGeom>
          <a:noFill/>
          <a:ln>
            <a:noFill/>
          </a:ln>
        </p:spPr>
      </p:pic>
      <p:pic>
        <p:nvPicPr>
          <p:cNvPr id="130" name="Google Shape;130;p10"/>
          <p:cNvPicPr preferRelativeResize="0"/>
          <p:nvPr/>
        </p:nvPicPr>
        <p:blipFill rotWithShape="1">
          <a:blip r:embed="rId4">
            <a:alphaModFix/>
          </a:blip>
          <a:srcRect/>
          <a:stretch/>
        </p:blipFill>
        <p:spPr>
          <a:xfrm>
            <a:off x="6310631" y="1257633"/>
            <a:ext cx="2521669" cy="2521669"/>
          </a:xfrm>
          <a:prstGeom prst="roundRect">
            <a:avLst>
              <a:gd name="adj" fmla="val 16667"/>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6"/>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 debrief</a:t>
            </a:r>
            <a:endParaRPr sz="3700" b="1">
              <a:solidFill>
                <a:srgbClr val="135D6D"/>
              </a:solidFill>
            </a:endParaRPr>
          </a:p>
        </p:txBody>
      </p:sp>
      <p:sp>
        <p:nvSpPr>
          <p:cNvPr id="534" name="Google Shape;534;p36"/>
          <p:cNvSpPr/>
          <p:nvPr/>
        </p:nvSpPr>
        <p:spPr>
          <a:xfrm>
            <a:off x="327198" y="1562196"/>
            <a:ext cx="4122881"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Eau prélevée non restituée</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-&gt; Donner des exemples par usage</a:t>
            </a:r>
            <a:endParaRPr sz="1600" b="0" i="0" u="none" strike="noStrike" cap="none">
              <a:solidFill>
                <a:schemeClr val="lt1"/>
              </a:solidFill>
              <a:latin typeface="Twentieth Century"/>
              <a:ea typeface="Twentieth Century"/>
              <a:cs typeface="Twentieth Century"/>
              <a:sym typeface="Twentieth Century"/>
            </a:endParaRPr>
          </a:p>
        </p:txBody>
      </p:sp>
      <p:pic>
        <p:nvPicPr>
          <p:cNvPr id="535" name="Google Shape;535;p3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36" name="Google Shape;536;p36"/>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537" name="Google Shape;537;p36"/>
          <p:cNvSpPr/>
          <p:nvPr/>
        </p:nvSpPr>
        <p:spPr>
          <a:xfrm>
            <a:off x="327197" y="3307529"/>
            <a:ext cx="5215043" cy="16238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dirty="0">
                <a:solidFill>
                  <a:schemeClr val="lt1"/>
                </a:solidFill>
                <a:latin typeface="Arial"/>
                <a:ea typeface="Arial"/>
                <a:cs typeface="Arial"/>
                <a:sym typeface="Arial"/>
              </a:rPr>
              <a:t>- Agriculture prélève peu mais restitue peu</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dirty="0">
                <a:solidFill>
                  <a:schemeClr val="lt1"/>
                </a:solidFill>
                <a:latin typeface="Arial"/>
                <a:ea typeface="Arial"/>
                <a:cs typeface="Arial"/>
                <a:sym typeface="Arial"/>
              </a:rPr>
              <a:t>- Non restitution pour les activités domestiques liée au jardin et aux fuites</a:t>
            </a:r>
          </a:p>
          <a:p>
            <a:pPr marL="0" marR="0" lvl="0" indent="0" algn="l" rtl="0">
              <a:lnSpc>
                <a:spcPct val="115000"/>
              </a:lnSpc>
              <a:spcBef>
                <a:spcPts val="0"/>
              </a:spcBef>
              <a:spcAft>
                <a:spcPts val="0"/>
              </a:spcAft>
              <a:buClr>
                <a:srgbClr val="000000"/>
              </a:buClr>
              <a:buSzPts val="1800"/>
              <a:buFont typeface="Arial"/>
              <a:buNone/>
            </a:pPr>
            <a:r>
              <a:rPr lang="fr" sz="1800" dirty="0">
                <a:solidFill>
                  <a:schemeClr val="lt1"/>
                </a:solidFill>
              </a:rPr>
              <a:t>- C</a:t>
            </a:r>
            <a:r>
              <a:rPr lang="fr-FR" sz="1800" dirty="0">
                <a:solidFill>
                  <a:schemeClr val="lt1"/>
                </a:solidFill>
              </a:rPr>
              <a:t>h</a:t>
            </a:r>
            <a:r>
              <a:rPr lang="fr" sz="1800" dirty="0">
                <a:solidFill>
                  <a:schemeClr val="lt1"/>
                </a:solidFill>
              </a:rPr>
              <a:t>iffres de prélèvements présentés valables en France, très différents à l’échelle monde</a:t>
            </a:r>
            <a:endParaRPr sz="1800" b="0" i="0" u="none" strike="noStrike" cap="none" dirty="0">
              <a:solidFill>
                <a:schemeClr val="lt1"/>
              </a:solidFill>
              <a:latin typeface="Arial"/>
              <a:ea typeface="Arial"/>
              <a:cs typeface="Arial"/>
              <a:sym typeface="Arial"/>
            </a:endParaRPr>
          </a:p>
        </p:txBody>
      </p:sp>
      <p:sp>
        <p:nvSpPr>
          <p:cNvPr id="538" name="Google Shape;538;p36"/>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539" name="Google Shape;539;p36"/>
          <p:cNvPicPr preferRelativeResize="0"/>
          <p:nvPr/>
        </p:nvPicPr>
        <p:blipFill rotWithShape="1">
          <a:blip r:embed="rId4">
            <a:alphaModFix/>
          </a:blip>
          <a:srcRect t="6066" b="17850"/>
          <a:stretch/>
        </p:blipFill>
        <p:spPr>
          <a:xfrm>
            <a:off x="5435599" y="1258296"/>
            <a:ext cx="2904155" cy="2673624"/>
          </a:xfrm>
          <a:prstGeom prst="roundRect">
            <a:avLst>
              <a:gd name="adj" fmla="val 16667"/>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9"/>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545" name="Google Shape;545;p59"/>
          <p:cNvSpPr txBox="1"/>
          <p:nvPr/>
        </p:nvSpPr>
        <p:spPr>
          <a:xfrm>
            <a:off x="912303" y="2263973"/>
            <a:ext cx="7415268"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DES ACTIVITÉS HUMAINES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pic>
        <p:nvPicPr>
          <p:cNvPr id="551" name="Google Shape;551;p60" descr="Chronomètre"/>
          <p:cNvPicPr preferRelativeResize="0"/>
          <p:nvPr/>
        </p:nvPicPr>
        <p:blipFill rotWithShape="1">
          <a:blip r:embed="rId3">
            <a:alphaModFix/>
          </a:blip>
          <a:srcRect/>
          <a:stretch/>
        </p:blipFill>
        <p:spPr>
          <a:xfrm>
            <a:off x="601234" y="1043884"/>
            <a:ext cx="811177" cy="811177"/>
          </a:xfrm>
          <a:prstGeom prst="rect">
            <a:avLst/>
          </a:prstGeom>
          <a:noFill/>
          <a:ln>
            <a:noFill/>
          </a:ln>
        </p:spPr>
      </p:pic>
      <p:pic>
        <p:nvPicPr>
          <p:cNvPr id="552" name="Google Shape;552;p6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553" name="Google Shape;553;p60"/>
          <p:cNvSpPr txBox="1"/>
          <p:nvPr/>
        </p:nvSpPr>
        <p:spPr>
          <a:xfrm>
            <a:off x="0" y="1965396"/>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20/25 min</a:t>
            </a:r>
            <a:endParaRPr sz="1400" b="0" i="0" u="none" strike="noStrike" cap="none">
              <a:solidFill>
                <a:srgbClr val="000000"/>
              </a:solidFill>
              <a:latin typeface="Arial"/>
              <a:ea typeface="Arial"/>
              <a:cs typeface="Arial"/>
              <a:sym typeface="Arial"/>
            </a:endParaRPr>
          </a:p>
        </p:txBody>
      </p:sp>
      <p:sp>
        <p:nvSpPr>
          <p:cNvPr id="554" name="Google Shape;554;p60"/>
          <p:cNvSpPr/>
          <p:nvPr/>
        </p:nvSpPr>
        <p:spPr>
          <a:xfrm>
            <a:off x="3604872" y="874857"/>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a:t>
            </a:r>
            <a:endParaRPr sz="1400" b="0" i="0" u="none" strike="noStrike" cap="none">
              <a:solidFill>
                <a:srgbClr val="000000"/>
              </a:solidFill>
              <a:latin typeface="Arial"/>
              <a:ea typeface="Arial"/>
              <a:cs typeface="Arial"/>
              <a:sym typeface="Arial"/>
            </a:endParaRPr>
          </a:p>
        </p:txBody>
      </p:sp>
      <p:sp>
        <p:nvSpPr>
          <p:cNvPr id="555" name="Google Shape;555;p60"/>
          <p:cNvSpPr/>
          <p:nvPr/>
        </p:nvSpPr>
        <p:spPr>
          <a:xfrm>
            <a:off x="2529840" y="1511698"/>
            <a:ext cx="3341317" cy="95667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a:t>
            </a:r>
            <a:endParaRPr sz="1400" b="0" i="0" u="none" strike="noStrike" cap="none">
              <a:solidFill>
                <a:srgbClr val="000000"/>
              </a:solidFill>
              <a:latin typeface="Arial"/>
              <a:ea typeface="Arial"/>
              <a:cs typeface="Arial"/>
              <a:sym typeface="Arial"/>
            </a:endParaRPr>
          </a:p>
        </p:txBody>
      </p:sp>
      <p:sp>
        <p:nvSpPr>
          <p:cNvPr id="556" name="Google Shape;556;p60"/>
          <p:cNvSpPr/>
          <p:nvPr/>
        </p:nvSpPr>
        <p:spPr>
          <a:xfrm>
            <a:off x="6047286" y="1525606"/>
            <a:ext cx="2276803" cy="94276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au choix</a:t>
            </a:r>
            <a:endParaRPr sz="1400" b="0" i="0" u="none" strike="noStrike" cap="none">
              <a:solidFill>
                <a:srgbClr val="000000"/>
              </a:solidFill>
              <a:latin typeface="Arial"/>
              <a:ea typeface="Arial"/>
              <a:cs typeface="Arial"/>
              <a:sym typeface="Arial"/>
            </a:endParaRPr>
          </a:p>
        </p:txBody>
      </p:sp>
      <p:sp>
        <p:nvSpPr>
          <p:cNvPr id="557" name="Google Shape;557;p60"/>
          <p:cNvSpPr txBox="1"/>
          <p:nvPr/>
        </p:nvSpPr>
        <p:spPr>
          <a:xfrm>
            <a:off x="0" y="3597232"/>
            <a:ext cx="9214382"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2000" b="0" i="0" u="none" strike="noStrike" cap="none">
                <a:solidFill>
                  <a:srgbClr val="000000"/>
                </a:solidFill>
                <a:latin typeface="Twentieth Century"/>
                <a:ea typeface="Twentieth Century"/>
                <a:cs typeface="Twentieth Century"/>
                <a:sym typeface="Twentieth Century"/>
              </a:rPr>
              <a:t>Consignes :</a:t>
            </a:r>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liste ici les impacts PRINCIPAUX (=&gt; qu’est ce qui cause la majorité de l’impact ?)</a:t>
            </a:r>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déroule les impacts par lots et on relie les colonnes entre elles</a:t>
            </a:r>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relie le carré des usages quand les 4 activités sont impactantes</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60"/>
          <p:cNvSpPr/>
          <p:nvPr/>
        </p:nvSpPr>
        <p:spPr>
          <a:xfrm>
            <a:off x="2529839" y="2545881"/>
            <a:ext cx="5794249" cy="11298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Timing serré : </a:t>
            </a:r>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donne le nombre de flèches à trouver</a:t>
            </a:r>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place les cartes d’impacts à leur place finale</a:t>
            </a:r>
            <a:endParaRPr sz="1400" b="0" i="0" u="none" strike="noStrike" cap="none">
              <a:solidFill>
                <a:srgbClr val="000000"/>
              </a:solidFill>
              <a:latin typeface="Arial"/>
              <a:ea typeface="Arial"/>
              <a:cs typeface="Arial"/>
              <a:sym typeface="Arial"/>
            </a:endParaRPr>
          </a:p>
        </p:txBody>
      </p:sp>
      <p:pic>
        <p:nvPicPr>
          <p:cNvPr id="559" name="Google Shape;559;p60" descr="Écran"/>
          <p:cNvPicPr preferRelativeResize="0"/>
          <p:nvPr/>
        </p:nvPicPr>
        <p:blipFill rotWithShape="1">
          <a:blip r:embed="rId5">
            <a:alphaModFix/>
          </a:blip>
          <a:srcRect/>
          <a:stretch/>
        </p:blipFill>
        <p:spPr>
          <a:xfrm>
            <a:off x="2213007" y="1139684"/>
            <a:ext cx="633663" cy="633663"/>
          </a:xfrm>
          <a:prstGeom prst="rect">
            <a:avLst/>
          </a:prstGeom>
          <a:noFill/>
          <a:ln>
            <a:noFill/>
          </a:ln>
        </p:spPr>
      </p:pic>
      <p:pic>
        <p:nvPicPr>
          <p:cNvPr id="560" name="Google Shape;560;p60" descr="Brainstorming de groupe"/>
          <p:cNvPicPr preferRelativeResize="0"/>
          <p:nvPr/>
        </p:nvPicPr>
        <p:blipFill rotWithShape="1">
          <a:blip r:embed="rId6">
            <a:alphaModFix/>
          </a:blip>
          <a:srcRect/>
          <a:stretch/>
        </p:blipFill>
        <p:spPr>
          <a:xfrm>
            <a:off x="7979678" y="1041620"/>
            <a:ext cx="688821" cy="68882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sp>
        <p:nvSpPr>
          <p:cNvPr id="566" name="Google Shape;566;p61"/>
          <p:cNvSpPr txBox="1">
            <a:spLocks noGrp="1"/>
          </p:cNvSpPr>
          <p:nvPr>
            <p:ph type="body" idx="1"/>
          </p:nvPr>
        </p:nvSpPr>
        <p:spPr>
          <a:xfrm>
            <a:off x="676806" y="982046"/>
            <a:ext cx="7349677"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Nos impacts lot par lot </a:t>
            </a:r>
            <a:r>
              <a:rPr lang="fr" sz="2400">
                <a:solidFill>
                  <a:srgbClr val="135D6D"/>
                </a:solidFill>
              </a:rPr>
              <a:t>« lien cause – conséquence »</a:t>
            </a:r>
            <a:endParaRPr sz="2400">
              <a:solidFill>
                <a:srgbClr val="135D6D"/>
              </a:solidFill>
            </a:endParaRPr>
          </a:p>
        </p:txBody>
      </p:sp>
      <p:pic>
        <p:nvPicPr>
          <p:cNvPr id="567" name="Google Shape;567;p6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68" name="Google Shape;568;p61"/>
          <p:cNvPicPr preferRelativeResize="0"/>
          <p:nvPr/>
        </p:nvPicPr>
        <p:blipFill rotWithShape="1">
          <a:blip r:embed="rId4">
            <a:alphaModFix/>
          </a:blip>
          <a:srcRect/>
          <a:stretch/>
        </p:blipFill>
        <p:spPr>
          <a:xfrm>
            <a:off x="4690592" y="1909649"/>
            <a:ext cx="3977907" cy="2509552"/>
          </a:xfrm>
          <a:prstGeom prst="rect">
            <a:avLst/>
          </a:prstGeom>
          <a:noFill/>
          <a:ln>
            <a:noFill/>
          </a:ln>
        </p:spPr>
      </p:pic>
      <p:pic>
        <p:nvPicPr>
          <p:cNvPr id="569" name="Google Shape;569;p61"/>
          <p:cNvPicPr preferRelativeResize="0"/>
          <p:nvPr/>
        </p:nvPicPr>
        <p:blipFill rotWithShape="1">
          <a:blip r:embed="rId5">
            <a:alphaModFix/>
          </a:blip>
          <a:srcRect/>
          <a:stretch/>
        </p:blipFill>
        <p:spPr>
          <a:xfrm>
            <a:off x="373736" y="1909649"/>
            <a:ext cx="3977908" cy="24835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5" name="Google Shape;575;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76" name="Google Shape;576;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77" name="Google Shape;577;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78" name="Google Shape;578;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79" name="Google Shape;579;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80" name="Google Shape;580;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81" name="Google Shape;581;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82" name="Google Shape;582;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83" name="Google Shape;583;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84" name="Google Shape;584;p39"/>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585" name="Google Shape;585;p39"/>
          <p:cNvCxnSpPr>
            <a:stCxn id="586" idx="3"/>
            <a:endCxn id="58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587" name="Google Shape;587;p39"/>
          <p:cNvCxnSpPr>
            <a:stCxn id="588" idx="3"/>
            <a:endCxn id="58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588" name="Google Shape;588;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86" name="Google Shape;586;p39"/>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589" name="Google Shape;589;p39"/>
          <p:cNvCxnSpPr>
            <a:stCxn id="578" idx="3"/>
            <a:endCxn id="58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590" name="Google Shape;590;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591" name="Google Shape;591;p39"/>
          <p:cNvCxnSpPr>
            <a:stCxn id="590" idx="3"/>
            <a:endCxn id="58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592" name="Google Shape;592;p39"/>
          <p:cNvCxnSpPr>
            <a:stCxn id="580" idx="3"/>
            <a:endCxn id="58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593" name="Google Shape;593;p39"/>
          <p:cNvCxnSpPr>
            <a:stCxn id="590" idx="3"/>
            <a:endCxn id="58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594" name="Google Shape;594;p39"/>
          <p:cNvCxnSpPr>
            <a:stCxn id="590" idx="3"/>
            <a:endCxn id="58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595" name="Google Shape;595;p39"/>
          <p:cNvCxnSpPr>
            <a:stCxn id="580" idx="3"/>
            <a:endCxn id="58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596" name="Google Shape;596;p39"/>
          <p:cNvCxnSpPr>
            <a:stCxn id="586" idx="3"/>
            <a:endCxn id="58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4" name="Google Shape;606;p39">
            <a:extLst>
              <a:ext uri="{FF2B5EF4-FFF2-40B4-BE49-F238E27FC236}">
                <a16:creationId xmlns:a16="http://schemas.microsoft.com/office/drawing/2014/main" id="{9A753B17-8ECC-563E-C0D7-F7573DF1A829}"/>
              </a:ext>
            </a:extLst>
          </p:cNvPr>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Première colonne</a:t>
            </a:r>
            <a:endParaRPr b="1" dirty="0">
              <a:solidFill>
                <a:srgbClr val="135D6D"/>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2" name="Google Shape;602;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03" name="Google Shape;603;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04" name="Google Shape;604;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05" name="Google Shape;605;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06" name="Google Shape;606;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07" name="Google Shape;607;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08" name="Google Shape;608;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09" name="Google Shape;609;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10" name="Google Shape;610;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11" name="Google Shape;611;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12" name="Google Shape;612;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13" name="Google Shape;613;p40"/>
          <p:cNvCxnSpPr>
            <a:stCxn id="614" idx="3"/>
            <a:endCxn id="609"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15" name="Google Shape;615;p40"/>
          <p:cNvCxnSpPr>
            <a:stCxn id="616" idx="3"/>
            <a:endCxn id="609"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16" name="Google Shape;616;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14" name="Google Shape;614;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17" name="Google Shape;617;p40"/>
          <p:cNvCxnSpPr>
            <a:stCxn id="605" idx="3"/>
            <a:endCxn id="609"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18" name="Google Shape;618;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619" name="Google Shape;619;p40"/>
          <p:cNvCxnSpPr>
            <a:stCxn id="618" idx="3"/>
            <a:endCxn id="611"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20" name="Google Shape;620;p40"/>
          <p:cNvCxnSpPr>
            <a:stCxn id="607" idx="3"/>
            <a:endCxn id="611"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21" name="Google Shape;621;p40"/>
          <p:cNvCxnSpPr>
            <a:stCxn id="618" idx="3"/>
            <a:endCxn id="610"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22" name="Google Shape;622;p40"/>
          <p:cNvCxnSpPr>
            <a:stCxn id="618" idx="3"/>
            <a:endCxn id="612"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23" name="Google Shape;623;p40"/>
          <p:cNvCxnSpPr>
            <a:stCxn id="607" idx="3"/>
            <a:endCxn id="612"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24" name="Google Shape;624;p40"/>
          <p:cNvCxnSpPr>
            <a:stCxn id="614" idx="3"/>
            <a:endCxn id="612"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25" name="Google Shape;625;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26" name="Google Shape;626;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27" name="Google Shape;627;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28" name="Google Shape;628;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29" name="Google Shape;629;p40"/>
          <p:cNvCxnSpPr>
            <a:stCxn id="609" idx="3"/>
            <a:endCxn id="628"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30" name="Google Shape;630;p40"/>
          <p:cNvCxnSpPr>
            <a:stCxn id="609" idx="3"/>
            <a:endCxn id="627"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31" name="Google Shape;631;p40"/>
          <p:cNvCxnSpPr>
            <a:stCxn id="611" idx="3"/>
            <a:endCxn id="626"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0" idx="3"/>
            <a:endCxn id="627"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33" name="Google Shape;633;p40"/>
          <p:cNvCxnSpPr>
            <a:stCxn id="612" idx="3"/>
            <a:endCxn id="627"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34" name="Google Shape;634;p40"/>
          <p:cNvCxnSpPr>
            <a:stCxn id="612" idx="3"/>
            <a:endCxn id="625"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5" name="Google Shape;666;p40">
            <a:extLst>
              <a:ext uri="{FF2B5EF4-FFF2-40B4-BE49-F238E27FC236}">
                <a16:creationId xmlns:a16="http://schemas.microsoft.com/office/drawing/2014/main" id="{33E4379B-0873-1997-4285-B3C68DD6892C}"/>
              </a:ext>
            </a:extLst>
          </p:cNvPr>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Deuxième colonne</a:t>
            </a:r>
            <a:endParaRPr b="1" dirty="0">
              <a:solidFill>
                <a:srgbClr val="135D6D"/>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40" name="Google Shape;640;p4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41" name="Google Shape;641;p41"/>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42" name="Google Shape;642;p41"/>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43" name="Google Shape;643;p41"/>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44" name="Google Shape;644;p41"/>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45" name="Google Shape;645;p41"/>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46" name="Google Shape;646;p41"/>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47" name="Google Shape;647;p41"/>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48" name="Google Shape;648;p41"/>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49" name="Google Shape;649;p41"/>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50" name="Google Shape;650;p41"/>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51" name="Google Shape;651;p41"/>
          <p:cNvCxnSpPr>
            <a:stCxn id="652" idx="3"/>
            <a:endCxn id="647"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53" name="Google Shape;653;p41"/>
          <p:cNvCxnSpPr>
            <a:stCxn id="654" idx="3"/>
            <a:endCxn id="647"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54" name="Google Shape;654;p41"/>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52" name="Google Shape;652;p41"/>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55" name="Google Shape;655;p41"/>
          <p:cNvCxnSpPr>
            <a:stCxn id="643" idx="3"/>
            <a:endCxn id="647"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56" name="Google Shape;656;p41"/>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657" name="Google Shape;657;p41"/>
          <p:cNvCxnSpPr>
            <a:stCxn id="656" idx="3"/>
            <a:endCxn id="649"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58" name="Google Shape;658;p41"/>
          <p:cNvCxnSpPr>
            <a:stCxn id="645" idx="3"/>
            <a:endCxn id="649"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59" name="Google Shape;659;p41"/>
          <p:cNvCxnSpPr>
            <a:stCxn id="656" idx="3"/>
            <a:endCxn id="648"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60" name="Google Shape;660;p41"/>
          <p:cNvCxnSpPr>
            <a:stCxn id="656" idx="3"/>
            <a:endCxn id="650"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61" name="Google Shape;661;p41"/>
          <p:cNvCxnSpPr>
            <a:stCxn id="645" idx="3"/>
            <a:endCxn id="650"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62" name="Google Shape;662;p41"/>
          <p:cNvCxnSpPr>
            <a:stCxn id="652" idx="3"/>
            <a:endCxn id="650"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63" name="Google Shape;663;p41"/>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64" name="Google Shape;664;p41"/>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65" name="Google Shape;665;p41"/>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66" name="Google Shape;666;p41"/>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67" name="Google Shape;667;p41"/>
          <p:cNvCxnSpPr>
            <a:stCxn id="647" idx="3"/>
            <a:endCxn id="666"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68" name="Google Shape;668;p41"/>
          <p:cNvCxnSpPr>
            <a:stCxn id="647" idx="3"/>
            <a:endCxn id="665"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69" name="Google Shape;669;p41"/>
          <p:cNvCxnSpPr>
            <a:stCxn id="649" idx="3"/>
            <a:endCxn id="664"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70" name="Google Shape;670;p41"/>
          <p:cNvCxnSpPr>
            <a:stCxn id="648" idx="3"/>
            <a:endCxn id="665"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71" name="Google Shape;671;p41"/>
          <p:cNvCxnSpPr>
            <a:stCxn id="650" idx="3"/>
            <a:endCxn id="665"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72" name="Google Shape;672;p41"/>
          <p:cNvCxnSpPr>
            <a:stCxn id="650" idx="3"/>
            <a:endCxn id="663"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pic>
        <p:nvPicPr>
          <p:cNvPr id="673" name="Google Shape;673;p41"/>
          <p:cNvPicPr preferRelativeResize="0"/>
          <p:nvPr/>
        </p:nvPicPr>
        <p:blipFill rotWithShape="1">
          <a:blip r:embed="rId19">
            <a:alphaModFix/>
          </a:blip>
          <a:srcRect/>
          <a:stretch/>
        </p:blipFill>
        <p:spPr>
          <a:xfrm>
            <a:off x="6654346" y="2318853"/>
            <a:ext cx="776126" cy="540000"/>
          </a:xfrm>
          <a:prstGeom prst="rect">
            <a:avLst/>
          </a:prstGeom>
          <a:noFill/>
          <a:ln>
            <a:noFill/>
          </a:ln>
        </p:spPr>
      </p:pic>
      <p:pic>
        <p:nvPicPr>
          <p:cNvPr id="674" name="Google Shape;674;p41"/>
          <p:cNvPicPr preferRelativeResize="0"/>
          <p:nvPr/>
        </p:nvPicPr>
        <p:blipFill rotWithShape="1">
          <a:blip r:embed="rId20">
            <a:alphaModFix/>
          </a:blip>
          <a:srcRect/>
          <a:stretch/>
        </p:blipFill>
        <p:spPr>
          <a:xfrm>
            <a:off x="6654346" y="3527840"/>
            <a:ext cx="772280" cy="540000"/>
          </a:xfrm>
          <a:prstGeom prst="rect">
            <a:avLst/>
          </a:prstGeom>
          <a:noFill/>
          <a:ln>
            <a:noFill/>
          </a:ln>
        </p:spPr>
      </p:pic>
      <p:pic>
        <p:nvPicPr>
          <p:cNvPr id="675" name="Google Shape;675;p41"/>
          <p:cNvPicPr preferRelativeResize="0"/>
          <p:nvPr/>
        </p:nvPicPr>
        <p:blipFill rotWithShape="1">
          <a:blip r:embed="rId21">
            <a:alphaModFix/>
          </a:blip>
          <a:srcRect/>
          <a:stretch/>
        </p:blipFill>
        <p:spPr>
          <a:xfrm>
            <a:off x="6654346" y="1109866"/>
            <a:ext cx="777440" cy="540000"/>
          </a:xfrm>
          <a:prstGeom prst="rect">
            <a:avLst/>
          </a:prstGeom>
          <a:noFill/>
          <a:ln>
            <a:noFill/>
          </a:ln>
        </p:spPr>
      </p:pic>
      <p:cxnSp>
        <p:nvCxnSpPr>
          <p:cNvPr id="676" name="Google Shape;676;p41"/>
          <p:cNvCxnSpPr>
            <a:stCxn id="666" idx="3"/>
            <a:endCxn id="675" idx="1"/>
          </p:cNvCxnSpPr>
          <p:nvPr/>
        </p:nvCxnSpPr>
        <p:spPr>
          <a:xfrm>
            <a:off x="5617197" y="705578"/>
            <a:ext cx="1037100" cy="674400"/>
          </a:xfrm>
          <a:prstGeom prst="straightConnector1">
            <a:avLst/>
          </a:prstGeom>
          <a:noFill/>
          <a:ln w="9525" cap="flat" cmpd="sng">
            <a:solidFill>
              <a:srgbClr val="318B71"/>
            </a:solidFill>
            <a:prstDash val="solid"/>
            <a:round/>
            <a:headEnd type="none" w="sm" len="sm"/>
            <a:tailEnd type="triangle" w="med" len="med"/>
          </a:ln>
        </p:spPr>
      </p:cxnSp>
      <p:cxnSp>
        <p:nvCxnSpPr>
          <p:cNvPr id="677" name="Google Shape;677;p41"/>
          <p:cNvCxnSpPr>
            <a:stCxn id="666" idx="3"/>
            <a:endCxn id="673" idx="1"/>
          </p:cNvCxnSpPr>
          <p:nvPr/>
        </p:nvCxnSpPr>
        <p:spPr>
          <a:xfrm>
            <a:off x="5617197" y="705578"/>
            <a:ext cx="1037100" cy="1883400"/>
          </a:xfrm>
          <a:prstGeom prst="straightConnector1">
            <a:avLst/>
          </a:prstGeom>
          <a:noFill/>
          <a:ln w="9525" cap="flat" cmpd="sng">
            <a:solidFill>
              <a:srgbClr val="16ABE2"/>
            </a:solidFill>
            <a:prstDash val="solid"/>
            <a:round/>
            <a:headEnd type="none" w="sm" len="sm"/>
            <a:tailEnd type="triangle" w="med" len="med"/>
          </a:ln>
        </p:spPr>
      </p:cxnSp>
      <p:cxnSp>
        <p:nvCxnSpPr>
          <p:cNvPr id="678" name="Google Shape;678;p41"/>
          <p:cNvCxnSpPr>
            <a:stCxn id="664" idx="3"/>
            <a:endCxn id="675" idx="1"/>
          </p:cNvCxnSpPr>
          <p:nvPr/>
        </p:nvCxnSpPr>
        <p:spPr>
          <a:xfrm rot="10800000" flipH="1">
            <a:off x="5593584" y="1380002"/>
            <a:ext cx="1060800" cy="552600"/>
          </a:xfrm>
          <a:prstGeom prst="straightConnector1">
            <a:avLst/>
          </a:prstGeom>
          <a:noFill/>
          <a:ln w="9525" cap="flat" cmpd="sng">
            <a:solidFill>
              <a:srgbClr val="318B71"/>
            </a:solidFill>
            <a:prstDash val="solid"/>
            <a:round/>
            <a:headEnd type="none" w="sm" len="sm"/>
            <a:tailEnd type="triangle" w="med" len="med"/>
          </a:ln>
        </p:spPr>
      </p:cxnSp>
      <p:cxnSp>
        <p:nvCxnSpPr>
          <p:cNvPr id="679" name="Google Shape;679;p41"/>
          <p:cNvCxnSpPr>
            <a:stCxn id="664" idx="3"/>
            <a:endCxn id="674" idx="1"/>
          </p:cNvCxnSpPr>
          <p:nvPr/>
        </p:nvCxnSpPr>
        <p:spPr>
          <a:xfrm>
            <a:off x="5593584" y="1932602"/>
            <a:ext cx="1060800" cy="1865100"/>
          </a:xfrm>
          <a:prstGeom prst="straightConnector1">
            <a:avLst/>
          </a:prstGeom>
          <a:noFill/>
          <a:ln w="9525" cap="flat" cmpd="sng">
            <a:solidFill>
              <a:srgbClr val="FFC000"/>
            </a:solidFill>
            <a:prstDash val="solid"/>
            <a:round/>
            <a:headEnd type="none" w="sm" len="sm"/>
            <a:tailEnd type="triangle" w="med" len="med"/>
          </a:ln>
        </p:spPr>
      </p:cxnSp>
      <p:cxnSp>
        <p:nvCxnSpPr>
          <p:cNvPr id="680" name="Google Shape;680;p41"/>
          <p:cNvCxnSpPr>
            <a:stCxn id="665" idx="3"/>
            <a:endCxn id="675" idx="1"/>
          </p:cNvCxnSpPr>
          <p:nvPr/>
        </p:nvCxnSpPr>
        <p:spPr>
          <a:xfrm rot="10800000" flipH="1">
            <a:off x="5592147" y="1379759"/>
            <a:ext cx="1062300" cy="1806300"/>
          </a:xfrm>
          <a:prstGeom prst="straightConnector1">
            <a:avLst/>
          </a:prstGeom>
          <a:noFill/>
          <a:ln w="9525" cap="flat" cmpd="sng">
            <a:solidFill>
              <a:srgbClr val="318B71"/>
            </a:solidFill>
            <a:prstDash val="solid"/>
            <a:round/>
            <a:headEnd type="none" w="sm" len="sm"/>
            <a:tailEnd type="triangle" w="med" len="med"/>
          </a:ln>
        </p:spPr>
      </p:cxnSp>
      <p:cxnSp>
        <p:nvCxnSpPr>
          <p:cNvPr id="681" name="Google Shape;681;p41"/>
          <p:cNvCxnSpPr>
            <a:stCxn id="665" idx="3"/>
            <a:endCxn id="673" idx="1"/>
          </p:cNvCxnSpPr>
          <p:nvPr/>
        </p:nvCxnSpPr>
        <p:spPr>
          <a:xfrm rot="10800000" flipH="1">
            <a:off x="5592147" y="2588759"/>
            <a:ext cx="1062300" cy="597300"/>
          </a:xfrm>
          <a:prstGeom prst="straightConnector1">
            <a:avLst/>
          </a:prstGeom>
          <a:noFill/>
          <a:ln w="9525" cap="flat" cmpd="sng">
            <a:solidFill>
              <a:srgbClr val="16ABE2"/>
            </a:solidFill>
            <a:prstDash val="solid"/>
            <a:round/>
            <a:headEnd type="none" w="sm" len="sm"/>
            <a:tailEnd type="triangle" w="med" len="med"/>
          </a:ln>
        </p:spPr>
      </p:cxnSp>
      <p:cxnSp>
        <p:nvCxnSpPr>
          <p:cNvPr id="682" name="Google Shape;682;p41"/>
          <p:cNvCxnSpPr>
            <a:stCxn id="665" idx="3"/>
            <a:endCxn id="674" idx="1"/>
          </p:cNvCxnSpPr>
          <p:nvPr/>
        </p:nvCxnSpPr>
        <p:spPr>
          <a:xfrm>
            <a:off x="5592147" y="3186059"/>
            <a:ext cx="1062300" cy="611700"/>
          </a:xfrm>
          <a:prstGeom prst="straightConnector1">
            <a:avLst/>
          </a:prstGeom>
          <a:noFill/>
          <a:ln w="9525" cap="flat" cmpd="sng">
            <a:solidFill>
              <a:srgbClr val="FFC000"/>
            </a:solidFill>
            <a:prstDash val="solid"/>
            <a:round/>
            <a:headEnd type="none" w="sm" len="sm"/>
            <a:tailEnd type="triangle" w="med" len="med"/>
          </a:ln>
        </p:spPr>
      </p:cxnSp>
      <p:cxnSp>
        <p:nvCxnSpPr>
          <p:cNvPr id="683" name="Google Shape;683;p41"/>
          <p:cNvCxnSpPr>
            <a:stCxn id="663" idx="3"/>
            <a:endCxn id="674" idx="1"/>
          </p:cNvCxnSpPr>
          <p:nvPr/>
        </p:nvCxnSpPr>
        <p:spPr>
          <a:xfrm rot="10800000" flipH="1">
            <a:off x="5595730" y="3797852"/>
            <a:ext cx="1058700" cy="730800"/>
          </a:xfrm>
          <a:prstGeom prst="straightConnector1">
            <a:avLst/>
          </a:prstGeom>
          <a:noFill/>
          <a:ln w="9525" cap="flat" cmpd="sng">
            <a:solidFill>
              <a:srgbClr val="FFC000"/>
            </a:solidFill>
            <a:prstDash val="solid"/>
            <a:round/>
            <a:headEnd type="none" w="sm" len="sm"/>
            <a:tailEnd type="triangle" w="med" len="med"/>
          </a:ln>
        </p:spPr>
      </p:cxnSp>
      <p:pic>
        <p:nvPicPr>
          <p:cNvPr id="684" name="Google Shape;684;p41"/>
          <p:cNvPicPr preferRelativeResize="0"/>
          <p:nvPr/>
        </p:nvPicPr>
        <p:blipFill rotWithShape="1">
          <a:blip r:embed="rId22">
            <a:alphaModFix/>
          </a:blip>
          <a:srcRect/>
          <a:stretch/>
        </p:blipFill>
        <p:spPr>
          <a:xfrm>
            <a:off x="8120253" y="2311662"/>
            <a:ext cx="773702" cy="540000"/>
          </a:xfrm>
          <a:prstGeom prst="rect">
            <a:avLst/>
          </a:prstGeom>
          <a:noFill/>
          <a:ln>
            <a:noFill/>
          </a:ln>
        </p:spPr>
      </p:pic>
      <p:cxnSp>
        <p:nvCxnSpPr>
          <p:cNvPr id="685" name="Google Shape;685;p41"/>
          <p:cNvCxnSpPr>
            <a:stCxn id="675" idx="3"/>
            <a:endCxn id="684" idx="1"/>
          </p:cNvCxnSpPr>
          <p:nvPr/>
        </p:nvCxnSpPr>
        <p:spPr>
          <a:xfrm>
            <a:off x="7431786" y="1379866"/>
            <a:ext cx="688500" cy="1201800"/>
          </a:xfrm>
          <a:prstGeom prst="straightConnector1">
            <a:avLst/>
          </a:prstGeom>
          <a:noFill/>
          <a:ln w="9525" cap="flat" cmpd="sng">
            <a:solidFill>
              <a:srgbClr val="FF0000"/>
            </a:solidFill>
            <a:prstDash val="solid"/>
            <a:round/>
            <a:headEnd type="none" w="sm" len="sm"/>
            <a:tailEnd type="triangle" w="med" len="med"/>
          </a:ln>
        </p:spPr>
      </p:cxnSp>
      <p:cxnSp>
        <p:nvCxnSpPr>
          <p:cNvPr id="686" name="Google Shape;686;p41"/>
          <p:cNvCxnSpPr>
            <a:stCxn id="673" idx="3"/>
            <a:endCxn id="684" idx="1"/>
          </p:cNvCxnSpPr>
          <p:nvPr/>
        </p:nvCxnSpPr>
        <p:spPr>
          <a:xfrm rot="10800000" flipH="1">
            <a:off x="7430472" y="2581653"/>
            <a:ext cx="689700" cy="7200"/>
          </a:xfrm>
          <a:prstGeom prst="straightConnector1">
            <a:avLst/>
          </a:prstGeom>
          <a:noFill/>
          <a:ln w="9525" cap="flat" cmpd="sng">
            <a:solidFill>
              <a:srgbClr val="FF0000"/>
            </a:solidFill>
            <a:prstDash val="solid"/>
            <a:round/>
            <a:headEnd type="none" w="sm" len="sm"/>
            <a:tailEnd type="triangle" w="med" len="med"/>
          </a:ln>
        </p:spPr>
      </p:cxnSp>
      <p:cxnSp>
        <p:nvCxnSpPr>
          <p:cNvPr id="687" name="Google Shape;687;p41"/>
          <p:cNvCxnSpPr>
            <a:stCxn id="674" idx="3"/>
            <a:endCxn id="684" idx="1"/>
          </p:cNvCxnSpPr>
          <p:nvPr/>
        </p:nvCxnSpPr>
        <p:spPr>
          <a:xfrm rot="10800000" flipH="1">
            <a:off x="7426626" y="2581640"/>
            <a:ext cx="693600" cy="1216200"/>
          </a:xfrm>
          <a:prstGeom prst="straightConnector1">
            <a:avLst/>
          </a:prstGeom>
          <a:noFill/>
          <a:ln w="9525" cap="flat" cmpd="sng">
            <a:solidFill>
              <a:srgbClr val="FF0000"/>
            </a:solidFill>
            <a:prstDash val="solid"/>
            <a:round/>
            <a:headEnd type="none" w="sm" len="sm"/>
            <a:tailEnd type="triangle" w="med" len="med"/>
          </a:ln>
        </p:spPr>
      </p:cxnSp>
      <p:sp>
        <p:nvSpPr>
          <p:cNvPr id="4" name="Google Shape;719;p41">
            <a:extLst>
              <a:ext uri="{FF2B5EF4-FFF2-40B4-BE49-F238E27FC236}">
                <a16:creationId xmlns:a16="http://schemas.microsoft.com/office/drawing/2014/main" id="{A329DE4D-05E5-FBE6-5F5D-EB825AAFCF76}"/>
              </a:ext>
            </a:extLst>
          </p:cNvPr>
          <p:cNvSpPr txBox="1">
            <a:spLocks noGrp="1"/>
          </p:cNvSpPr>
          <p:nvPr>
            <p:ph type="title"/>
          </p:nvPr>
        </p:nvSpPr>
        <p:spPr>
          <a:xfrm>
            <a:off x="6866177" y="-118825"/>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dirty="0">
                <a:solidFill>
                  <a:srgbClr val="135D6D"/>
                </a:solidFill>
              </a:rPr>
              <a:t>Troisième colonne</a:t>
            </a:r>
            <a:endParaRPr b="1" dirty="0">
              <a:solidFill>
                <a:srgbClr val="135D6D"/>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debrief</a:t>
            </a:r>
            <a:endParaRPr sz="3700" b="1">
              <a:solidFill>
                <a:srgbClr val="135D6D"/>
              </a:solidFill>
            </a:endParaRPr>
          </a:p>
        </p:txBody>
      </p:sp>
      <p:sp>
        <p:nvSpPr>
          <p:cNvPr id="693" name="Google Shape;693;p63"/>
          <p:cNvSpPr/>
          <p:nvPr/>
        </p:nvSpPr>
        <p:spPr>
          <a:xfrm>
            <a:off x="311700" y="1312938"/>
            <a:ext cx="3769474" cy="8269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Modification du cycle de l’eau</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Modification de l’écoulement</a:t>
            </a:r>
            <a:endParaRPr sz="1400" b="0" i="0" u="none" strike="noStrike" cap="none">
              <a:solidFill>
                <a:srgbClr val="000000"/>
              </a:solidFill>
              <a:latin typeface="Arial"/>
              <a:ea typeface="Arial"/>
              <a:cs typeface="Arial"/>
              <a:sym typeface="Arial"/>
            </a:endParaRPr>
          </a:p>
        </p:txBody>
      </p:sp>
      <p:pic>
        <p:nvPicPr>
          <p:cNvPr id="694" name="Google Shape;694;p6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695" name="Google Shape;695;p63"/>
          <p:cNvSpPr/>
          <p:nvPr/>
        </p:nvSpPr>
        <p:spPr>
          <a:xfrm>
            <a:off x="-1209004" y="7719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696" name="Google Shape;696;p63"/>
          <p:cNvSpPr/>
          <p:nvPr/>
        </p:nvSpPr>
        <p:spPr>
          <a:xfrm>
            <a:off x="327198" y="2471530"/>
            <a:ext cx="4834524" cy="2608208"/>
          </a:xfrm>
          <a:prstGeom prst="roundRect">
            <a:avLst>
              <a:gd name="adj" fmla="val 7181"/>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lang="fr-FR" sz="18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None/>
            </a:pPr>
            <a:r>
              <a:rPr lang="fr-FR" sz="1800" b="0" i="0" u="none" strike="noStrike" cap="none" dirty="0">
                <a:solidFill>
                  <a:schemeClr val="lt1"/>
                </a:solidFill>
                <a:latin typeface="Arial"/>
                <a:ea typeface="Arial"/>
                <a:cs typeface="Arial"/>
                <a:sym typeface="Arial"/>
              </a:rPr>
              <a:t>En introduction :</a:t>
            </a:r>
          </a:p>
          <a:p>
            <a:pPr marL="285750" indent="-285750">
              <a:lnSpc>
                <a:spcPct val="115000"/>
              </a:lnSpc>
              <a:buSzPts val="1600"/>
              <a:buFont typeface="Arial" panose="020B0604020202020204" pitchFamily="34" charset="0"/>
              <a:buChar char="•"/>
            </a:pPr>
            <a:r>
              <a:rPr lang="fr-FR" sz="1600" dirty="0">
                <a:solidFill>
                  <a:schemeClr val="lt1"/>
                </a:solidFill>
              </a:rPr>
              <a:t>Des solutions techniques / gestion existent pour certains impacts</a:t>
            </a:r>
          </a:p>
          <a:p>
            <a:pPr marL="285750" indent="-285750">
              <a:lnSpc>
                <a:spcPct val="115000"/>
              </a:lnSpc>
              <a:buSzPts val="1600"/>
              <a:buFont typeface="Arial" panose="020B0604020202020204" pitchFamily="34" charset="0"/>
              <a:buChar char="•"/>
            </a:pPr>
            <a:r>
              <a:rPr lang="fr-FR" sz="1600" dirty="0">
                <a:solidFill>
                  <a:schemeClr val="lt1"/>
                </a:solidFill>
              </a:rPr>
              <a:t>Les pressions et impacts varient selon le cas étudié</a:t>
            </a:r>
          </a:p>
          <a:p>
            <a:pPr marL="0" marR="0" lvl="0" indent="0" algn="l" rtl="0">
              <a:lnSpc>
                <a:spcPct val="115000"/>
              </a:lnSpc>
              <a:spcBef>
                <a:spcPts val="0"/>
              </a:spcBef>
              <a:spcAft>
                <a:spcPts val="0"/>
              </a:spcAft>
              <a:buClr>
                <a:srgbClr val="000000"/>
              </a:buClr>
              <a:buSzPts val="1800"/>
              <a:buFont typeface="Arial"/>
              <a:buNone/>
            </a:pPr>
            <a:r>
              <a:rPr lang="fr-FR" sz="1800" b="0" i="0" u="none" strike="noStrike" cap="none" dirty="0">
                <a:solidFill>
                  <a:schemeClr val="lt1"/>
                </a:solidFill>
                <a:latin typeface="Arial"/>
                <a:ea typeface="Arial"/>
                <a:cs typeface="Arial"/>
                <a:sym typeface="Arial"/>
              </a:rPr>
              <a:t>En conclusion :</a:t>
            </a:r>
            <a:endParaRPr sz="1800" b="0" i="0" u="none" strike="noStrike" cap="none" dirty="0">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600"/>
              <a:buFont typeface="Arial" panose="020B0604020202020204" pitchFamily="34" charset="0"/>
              <a:buChar char="•"/>
            </a:pPr>
            <a:r>
              <a:rPr lang="fr" sz="1600" b="0" i="0" u="none" strike="noStrike" cap="none" dirty="0">
                <a:solidFill>
                  <a:schemeClr val="lt1"/>
                </a:solidFill>
                <a:latin typeface="Arial"/>
                <a:ea typeface="Arial"/>
                <a:cs typeface="Arial"/>
                <a:sym typeface="Arial"/>
              </a:rPr>
              <a:t>L</a:t>
            </a:r>
            <a:r>
              <a:rPr lang="fr-FR" sz="1600" b="0" i="0" u="none" strike="noStrike" cap="none" dirty="0">
                <a:solidFill>
                  <a:schemeClr val="lt1"/>
                </a:solidFill>
                <a:latin typeface="Arial"/>
                <a:ea typeface="Arial"/>
                <a:cs typeface="Arial"/>
                <a:sym typeface="Arial"/>
              </a:rPr>
              <a:t>e</a:t>
            </a:r>
            <a:r>
              <a:rPr lang="fr" sz="1600" b="0" i="0" u="none" strike="noStrike" cap="none" dirty="0">
                <a:solidFill>
                  <a:schemeClr val="lt1"/>
                </a:solidFill>
                <a:latin typeface="Arial"/>
                <a:ea typeface="Arial"/>
                <a:cs typeface="Arial"/>
                <a:sym typeface="Arial"/>
              </a:rPr>
              <a:t>s 4 types de pression (lot 1)</a:t>
            </a:r>
          </a:p>
          <a:p>
            <a:pPr marL="285750" marR="0" lvl="0" indent="-285750" algn="l" rtl="0">
              <a:lnSpc>
                <a:spcPct val="115000"/>
              </a:lnSpc>
              <a:spcBef>
                <a:spcPts val="0"/>
              </a:spcBef>
              <a:spcAft>
                <a:spcPts val="0"/>
              </a:spcAft>
              <a:buClr>
                <a:srgbClr val="000000"/>
              </a:buClr>
              <a:buSzPts val="1600"/>
              <a:buFont typeface="Arial" panose="020B0604020202020204" pitchFamily="34" charset="0"/>
              <a:buChar char="•"/>
            </a:pPr>
            <a:r>
              <a:rPr lang="fr" sz="1600" dirty="0">
                <a:solidFill>
                  <a:schemeClr val="lt1"/>
                </a:solidFill>
              </a:rPr>
              <a:t>I</a:t>
            </a:r>
            <a:r>
              <a:rPr lang="fr" sz="1600" b="0" i="0" u="none" strike="noStrike" cap="none" dirty="0">
                <a:solidFill>
                  <a:schemeClr val="lt1"/>
                </a:solidFill>
                <a:latin typeface="Arial"/>
                <a:ea typeface="Arial"/>
                <a:cs typeface="Arial"/>
                <a:sym typeface="Arial"/>
              </a:rPr>
              <a:t>mpacts potentiels sur la biodiversité et les sociétés humaines</a:t>
            </a:r>
            <a:endParaRPr sz="1800" b="0" i="0" u="none" strike="noStrike" cap="none" dirty="0">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dirty="0">
              <a:solidFill>
                <a:schemeClr val="lt1"/>
              </a:solidFill>
              <a:latin typeface="Twentieth Century"/>
              <a:ea typeface="Twentieth Century"/>
              <a:cs typeface="Twentieth Century"/>
              <a:sym typeface="Twentieth Century"/>
            </a:endParaRPr>
          </a:p>
        </p:txBody>
      </p:sp>
      <p:sp>
        <p:nvSpPr>
          <p:cNvPr id="697" name="Google Shape;697;p63"/>
          <p:cNvSpPr/>
          <p:nvPr/>
        </p:nvSpPr>
        <p:spPr>
          <a:xfrm>
            <a:off x="-1135407" y="19875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Message clés</a:t>
            </a:r>
            <a:endParaRPr sz="1400" b="0" i="0" u="none" strike="noStrike" cap="none" dirty="0">
              <a:solidFill>
                <a:srgbClr val="000000"/>
              </a:solidFill>
              <a:latin typeface="Arial"/>
              <a:ea typeface="Arial"/>
              <a:cs typeface="Arial"/>
              <a:sym typeface="Arial"/>
            </a:endParaRPr>
          </a:p>
        </p:txBody>
      </p:sp>
      <p:pic>
        <p:nvPicPr>
          <p:cNvPr id="698" name="Google Shape;698;p63"/>
          <p:cNvPicPr preferRelativeResize="0"/>
          <p:nvPr/>
        </p:nvPicPr>
        <p:blipFill rotWithShape="1">
          <a:blip r:embed="rId4">
            <a:alphaModFix/>
          </a:blip>
          <a:srcRect/>
          <a:stretch/>
        </p:blipFill>
        <p:spPr>
          <a:xfrm>
            <a:off x="5241193" y="1159046"/>
            <a:ext cx="3591107" cy="3081365"/>
          </a:xfrm>
          <a:prstGeom prst="roundRect">
            <a:avLst>
              <a:gd name="adj" fmla="val 16667"/>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4"/>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04" name="Google Shape;704;p64"/>
          <p:cNvSpPr txBox="1"/>
          <p:nvPr/>
        </p:nvSpPr>
        <p:spPr>
          <a:xfrm>
            <a:off x="912303" y="2263973"/>
            <a:ext cx="7415268"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4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DU CHANGEMENT CLIMATIQUE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5"/>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 </a:t>
            </a:r>
            <a:endParaRPr sz="3700" b="1">
              <a:solidFill>
                <a:srgbClr val="135D6D"/>
              </a:solidFill>
            </a:endParaRPr>
          </a:p>
        </p:txBody>
      </p:sp>
      <p:pic>
        <p:nvPicPr>
          <p:cNvPr id="710" name="Google Shape;710;p65"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711" name="Google Shape;711;p6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12" name="Google Shape;712;p65"/>
          <p:cNvSpPr txBox="1"/>
          <p:nvPr/>
        </p:nvSpPr>
        <p:spPr>
          <a:xfrm>
            <a:off x="531668" y="2638051"/>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713" name="Google Shape;713;p65"/>
          <p:cNvSpPr/>
          <p:nvPr/>
        </p:nvSpPr>
        <p:spPr>
          <a:xfrm>
            <a:off x="3511611" y="101112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a:t>
            </a:r>
            <a:endParaRPr sz="1400" b="0" i="0" u="none" strike="noStrike" cap="none">
              <a:solidFill>
                <a:srgbClr val="000000"/>
              </a:solidFill>
              <a:latin typeface="Arial"/>
              <a:ea typeface="Arial"/>
              <a:cs typeface="Arial"/>
              <a:sym typeface="Arial"/>
            </a:endParaRPr>
          </a:p>
        </p:txBody>
      </p:sp>
      <p:sp>
        <p:nvSpPr>
          <p:cNvPr id="714" name="Google Shape;714;p65"/>
          <p:cNvSpPr/>
          <p:nvPr/>
        </p:nvSpPr>
        <p:spPr>
          <a:xfrm>
            <a:off x="3511611" y="2175400"/>
            <a:ext cx="2054999"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Chaque participant place ET explique</a:t>
            </a:r>
            <a:endParaRPr sz="1400" b="0" i="0" u="none" strike="noStrike" cap="none">
              <a:solidFill>
                <a:srgbClr val="000000"/>
              </a:solidFill>
              <a:latin typeface="Arial"/>
              <a:ea typeface="Arial"/>
              <a:cs typeface="Arial"/>
              <a:sym typeface="Arial"/>
            </a:endParaRPr>
          </a:p>
        </p:txBody>
      </p:sp>
      <p:sp>
        <p:nvSpPr>
          <p:cNvPr id="715" name="Google Shape;715;p65"/>
          <p:cNvSpPr/>
          <p:nvPr/>
        </p:nvSpPr>
        <p:spPr>
          <a:xfrm>
            <a:off x="6057676" y="2175400"/>
            <a:ext cx="2282078"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Commencer par le haut du plateau et finir le cycle</a:t>
            </a:r>
            <a:endParaRPr sz="1400" b="0" i="0" u="none" strike="noStrike" cap="none">
              <a:solidFill>
                <a:srgbClr val="000000"/>
              </a:solidFill>
              <a:latin typeface="Arial"/>
              <a:ea typeface="Arial"/>
              <a:cs typeface="Arial"/>
              <a:sym typeface="Arial"/>
            </a:endParaRPr>
          </a:p>
        </p:txBody>
      </p:sp>
      <p:pic>
        <p:nvPicPr>
          <p:cNvPr id="716" name="Google Shape;716;p65" descr="Brainstorming de groupe"/>
          <p:cNvPicPr preferRelativeResize="0"/>
          <p:nvPr/>
        </p:nvPicPr>
        <p:blipFill rotWithShape="1">
          <a:blip r:embed="rId5">
            <a:alphaModFix/>
          </a:blip>
          <a:srcRect/>
          <a:stretch/>
        </p:blipFill>
        <p:spPr>
          <a:xfrm>
            <a:off x="6854304" y="1524046"/>
            <a:ext cx="688821" cy="688821"/>
          </a:xfrm>
          <a:prstGeom prst="rect">
            <a:avLst/>
          </a:prstGeom>
          <a:noFill/>
          <a:ln>
            <a:noFill/>
          </a:ln>
        </p:spPr>
      </p:pic>
      <p:pic>
        <p:nvPicPr>
          <p:cNvPr id="717" name="Google Shape;717;p65" descr="Cerveau dans une tête"/>
          <p:cNvPicPr preferRelativeResize="0"/>
          <p:nvPr/>
        </p:nvPicPr>
        <p:blipFill rotWithShape="1">
          <a:blip r:embed="rId6">
            <a:alphaModFix/>
          </a:blip>
          <a:srcRect/>
          <a:stretch/>
        </p:blipFill>
        <p:spPr>
          <a:xfrm>
            <a:off x="4189068" y="1486578"/>
            <a:ext cx="688821" cy="688821"/>
          </a:xfrm>
          <a:prstGeom prst="rect">
            <a:avLst/>
          </a:prstGeom>
          <a:noFill/>
          <a:ln>
            <a:noFill/>
          </a:ln>
        </p:spPr>
      </p:pic>
      <p:sp>
        <p:nvSpPr>
          <p:cNvPr id="718" name="Google Shape;718;p65"/>
          <p:cNvSpPr txBox="1"/>
          <p:nvPr/>
        </p:nvSpPr>
        <p:spPr>
          <a:xfrm>
            <a:off x="311700" y="3597232"/>
            <a:ext cx="7084780"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2000" b="0" i="0" u="none" strike="noStrike" cap="none" dirty="0">
                <a:solidFill>
                  <a:srgbClr val="000000"/>
                </a:solidFill>
                <a:latin typeface="Twentieth Century"/>
                <a:ea typeface="Twentieth Century"/>
                <a:cs typeface="Twentieth Century"/>
                <a:sym typeface="Twentieth Century"/>
              </a:rPr>
              <a:t>Consignes (placement des vignettes hausse et baisse) :</a:t>
            </a:r>
            <a:endParaRPr dirty="0"/>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dirty="0">
                <a:solidFill>
                  <a:srgbClr val="000000"/>
                </a:solidFill>
                <a:latin typeface="Twentieth Century"/>
                <a:ea typeface="Twentieth Century"/>
                <a:cs typeface="Twentieth Century"/>
                <a:sym typeface="Twentieth Century"/>
              </a:rPr>
              <a:t>On se place en France à horizon 2050, scénario moyen</a:t>
            </a:r>
            <a:endParaRPr dirty="0"/>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dirty="0">
                <a:solidFill>
                  <a:srgbClr val="000000"/>
                </a:solidFill>
                <a:latin typeface="Twentieth Century"/>
                <a:ea typeface="Twentieth Century"/>
                <a:cs typeface="Twentieth Century"/>
                <a:sym typeface="Twentieth Century"/>
              </a:rPr>
              <a:t>Personne ne place sans expliquer, puis l’animateur complète</a:t>
            </a:r>
            <a:endParaRPr dirty="0"/>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dirty="0">
                <a:solidFill>
                  <a:srgbClr val="000000"/>
                </a:solidFill>
                <a:latin typeface="Twentieth Century"/>
                <a:ea typeface="Twentieth Century"/>
                <a:cs typeface="Twentieth Century"/>
                <a:sym typeface="Twentieth Century"/>
              </a:rPr>
              <a:t>Pas tous les flux ont une vignette</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f22f74069e_0_21"/>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36437"/>
              <a:buFont typeface="Twentieth Century"/>
              <a:buNone/>
            </a:pPr>
            <a:r>
              <a:rPr lang="fr">
                <a:solidFill>
                  <a:schemeClr val="lt1"/>
                </a:solidFill>
              </a:rPr>
              <a:t>LE CADRE :</a:t>
            </a:r>
            <a:br>
              <a:rPr lang="fr">
                <a:solidFill>
                  <a:schemeClr val="lt1"/>
                </a:solidFill>
              </a:rPr>
            </a:br>
            <a:r>
              <a:rPr lang="fr">
                <a:solidFill>
                  <a:schemeClr val="lt1"/>
                </a:solidFill>
              </a:rPr>
              <a:t>L’ASSOCIATION EAU’DYSSÉE</a:t>
            </a: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sp>
        <p:nvSpPr>
          <p:cNvPr id="724" name="Google Shape;724;p66"/>
          <p:cNvSpPr txBox="1">
            <a:spLocks noGrp="1"/>
          </p:cNvSpPr>
          <p:nvPr>
            <p:ph type="body" idx="1"/>
          </p:nvPr>
        </p:nvSpPr>
        <p:spPr>
          <a:xfrm>
            <a:off x="373736" y="982046"/>
            <a:ext cx="8166107" cy="1010039"/>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135D6D"/>
              </a:buClr>
              <a:buSzPts val="2353"/>
              <a:buNone/>
            </a:pPr>
            <a:r>
              <a:rPr lang="fr" sz="2400">
                <a:solidFill>
                  <a:schemeClr val="dk1"/>
                </a:solidFill>
              </a:rPr>
              <a:t>Comment se caractérisent les impacts suivants du changement climatique sur le cycle de l’eau ?</a:t>
            </a:r>
            <a:endParaRPr/>
          </a:p>
        </p:txBody>
      </p:sp>
      <p:pic>
        <p:nvPicPr>
          <p:cNvPr id="725" name="Google Shape;725;p66"/>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26" name="Google Shape;726;p66"/>
          <p:cNvPicPr preferRelativeResize="0"/>
          <p:nvPr/>
        </p:nvPicPr>
        <p:blipFill rotWithShape="1">
          <a:blip r:embed="rId4">
            <a:alphaModFix/>
          </a:blip>
          <a:srcRect/>
          <a:stretch/>
        </p:blipFill>
        <p:spPr>
          <a:xfrm>
            <a:off x="478881" y="2137599"/>
            <a:ext cx="3977908" cy="2537046"/>
          </a:xfrm>
          <a:prstGeom prst="rect">
            <a:avLst/>
          </a:prstGeom>
          <a:noFill/>
          <a:ln>
            <a:noFill/>
          </a:ln>
        </p:spPr>
      </p:pic>
      <p:pic>
        <p:nvPicPr>
          <p:cNvPr id="727" name="Google Shape;727;p66"/>
          <p:cNvPicPr preferRelativeResize="0"/>
          <p:nvPr/>
        </p:nvPicPr>
        <p:blipFill rotWithShape="1">
          <a:blip r:embed="rId5">
            <a:alphaModFix/>
          </a:blip>
          <a:srcRect/>
          <a:stretch/>
        </p:blipFill>
        <p:spPr>
          <a:xfrm>
            <a:off x="4686145" y="2067976"/>
            <a:ext cx="1886213" cy="1762371"/>
          </a:xfrm>
          <a:prstGeom prst="rect">
            <a:avLst/>
          </a:prstGeom>
          <a:noFill/>
          <a:ln>
            <a:noFill/>
          </a:ln>
        </p:spPr>
      </p:pic>
      <p:pic>
        <p:nvPicPr>
          <p:cNvPr id="728" name="Google Shape;728;p66"/>
          <p:cNvPicPr preferRelativeResize="0"/>
          <p:nvPr/>
        </p:nvPicPr>
        <p:blipFill rotWithShape="1">
          <a:blip r:embed="rId6">
            <a:alphaModFix/>
          </a:blip>
          <a:srcRect/>
          <a:stretch/>
        </p:blipFill>
        <p:spPr>
          <a:xfrm>
            <a:off x="6572358" y="2065643"/>
            <a:ext cx="1619476" cy="176237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pic>
        <p:nvPicPr>
          <p:cNvPr id="734" name="Google Shape;734;p6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35" name="Google Shape;735;p67"/>
          <p:cNvSpPr txBox="1">
            <a:spLocks noGrp="1"/>
          </p:cNvSpPr>
          <p:nvPr>
            <p:ph type="body" idx="1"/>
          </p:nvPr>
        </p:nvSpPr>
        <p:spPr>
          <a:xfrm>
            <a:off x="-341443" y="1320737"/>
            <a:ext cx="5235821" cy="3822763"/>
          </a:xfrm>
          <a:prstGeom prst="rect">
            <a:avLst/>
          </a:prstGeom>
          <a:noFill/>
          <a:ln>
            <a:noFill/>
          </a:ln>
        </p:spPr>
        <p:txBody>
          <a:bodyPr spcFirstLastPara="1" wrap="square" lIns="91425" tIns="91425" rIns="91425" bIns="91425" anchor="t" anchorCtr="0">
            <a:noAutofit/>
          </a:bodyPr>
          <a:lstStyle/>
          <a:p>
            <a:pPr marL="596900" marR="0" lvl="1" indent="0" algn="l" rtl="0">
              <a:lnSpc>
                <a:spcPct val="115000"/>
              </a:lnSpc>
              <a:spcBef>
                <a:spcPts val="0"/>
              </a:spcBef>
              <a:spcAft>
                <a:spcPts val="0"/>
              </a:spcAft>
              <a:buClr>
                <a:srgbClr val="135D6D"/>
              </a:buClr>
              <a:buSzPts val="2118"/>
              <a:buNone/>
            </a:pPr>
            <a:r>
              <a:rPr lang="fr" sz="2000" dirty="0"/>
              <a:t>Messages clés introductif :</a:t>
            </a:r>
          </a:p>
          <a:p>
            <a:pPr marL="914400" marR="0" lvl="1" indent="-317500" algn="l" rtl="0">
              <a:lnSpc>
                <a:spcPct val="115000"/>
              </a:lnSpc>
              <a:spcBef>
                <a:spcPts val="0"/>
              </a:spcBef>
              <a:spcAft>
                <a:spcPts val="0"/>
              </a:spcAft>
              <a:buClr>
                <a:srgbClr val="135D6D"/>
              </a:buClr>
              <a:buSzPts val="2118"/>
              <a:buFont typeface="Arial"/>
              <a:buChar char="•"/>
            </a:pPr>
            <a:r>
              <a:rPr lang="fr" sz="2000" dirty="0"/>
              <a:t>L</a:t>
            </a:r>
            <a:r>
              <a:rPr lang="fr" sz="2000" dirty="0">
                <a:solidFill>
                  <a:schemeClr val="dk1"/>
                </a:solidFill>
              </a:rPr>
              <a:t>es résultats dépendent du </a:t>
            </a:r>
            <a:r>
              <a:rPr lang="fr" sz="2000" dirty="0">
                <a:solidFill>
                  <a:srgbClr val="135D6D"/>
                </a:solidFill>
              </a:rPr>
              <a:t>scénario d’émission de GES considéré</a:t>
            </a:r>
            <a:endParaRPr dirty="0"/>
          </a:p>
          <a:p>
            <a:pPr marL="914400" marR="0" lvl="1" indent="-317500" algn="l" rtl="0">
              <a:lnSpc>
                <a:spcPct val="115000"/>
              </a:lnSpc>
              <a:spcBef>
                <a:spcPts val="0"/>
              </a:spcBef>
              <a:spcAft>
                <a:spcPts val="0"/>
              </a:spcAft>
              <a:buClr>
                <a:srgbClr val="135D6D"/>
              </a:buClr>
              <a:buSzPts val="2118"/>
              <a:buFont typeface="Arial"/>
              <a:buChar char="•"/>
            </a:pPr>
            <a:r>
              <a:rPr lang="fr" sz="2000" dirty="0">
                <a:solidFill>
                  <a:schemeClr val="dk1"/>
                </a:solidFill>
              </a:rPr>
              <a:t>Conséquences </a:t>
            </a:r>
            <a:r>
              <a:rPr lang="fr" sz="2000" dirty="0">
                <a:solidFill>
                  <a:srgbClr val="135D6D"/>
                </a:solidFill>
              </a:rPr>
              <a:t>selon le lieu considéré</a:t>
            </a:r>
            <a:r>
              <a:rPr lang="fr" sz="2000" dirty="0"/>
              <a:t> ET</a:t>
            </a:r>
            <a:r>
              <a:rPr lang="fr" sz="2000" dirty="0">
                <a:solidFill>
                  <a:schemeClr val="dk1"/>
                </a:solidFill>
              </a:rPr>
              <a:t> </a:t>
            </a:r>
            <a:r>
              <a:rPr lang="fr" sz="2000" dirty="0">
                <a:solidFill>
                  <a:srgbClr val="135D6D"/>
                </a:solidFill>
              </a:rPr>
              <a:t>selon la période de l’année</a:t>
            </a:r>
            <a:endParaRPr dirty="0"/>
          </a:p>
          <a:p>
            <a:pPr marL="914400" marR="0" lvl="1" indent="-317500" algn="l" rtl="0">
              <a:lnSpc>
                <a:spcPct val="115000"/>
              </a:lnSpc>
              <a:spcBef>
                <a:spcPts val="0"/>
              </a:spcBef>
              <a:spcAft>
                <a:spcPts val="0"/>
              </a:spcAft>
              <a:buClr>
                <a:srgbClr val="135D6D"/>
              </a:buClr>
              <a:buSzPts val="2118"/>
              <a:buFont typeface="Arial"/>
              <a:buChar char="•"/>
            </a:pPr>
            <a:r>
              <a:rPr lang="fr" sz="2000" dirty="0">
                <a:solidFill>
                  <a:schemeClr val="dk1"/>
                </a:solidFill>
              </a:rPr>
              <a:t>Les </a:t>
            </a:r>
            <a:r>
              <a:rPr lang="fr" sz="2000" dirty="0">
                <a:solidFill>
                  <a:srgbClr val="135D6D"/>
                </a:solidFill>
              </a:rPr>
              <a:t>résultats ont tous une incertitude</a:t>
            </a:r>
            <a:endParaRPr dirty="0"/>
          </a:p>
          <a:p>
            <a:pPr marL="914400" marR="0" lvl="1" indent="-317500" algn="l" rtl="0">
              <a:lnSpc>
                <a:spcPct val="115000"/>
              </a:lnSpc>
              <a:spcBef>
                <a:spcPts val="0"/>
              </a:spcBef>
              <a:spcAft>
                <a:spcPts val="0"/>
              </a:spcAft>
              <a:buClr>
                <a:srgbClr val="135D6D"/>
              </a:buClr>
              <a:buSzPts val="2118"/>
              <a:buFont typeface="Arial"/>
              <a:buChar char="•"/>
            </a:pPr>
            <a:r>
              <a:rPr lang="fr" sz="2000" dirty="0">
                <a:solidFill>
                  <a:schemeClr val="dk1"/>
                </a:solidFill>
              </a:rPr>
              <a:t>Les résultats dépendent de </a:t>
            </a:r>
            <a:r>
              <a:rPr lang="fr" sz="2000" dirty="0">
                <a:solidFill>
                  <a:srgbClr val="135D6D"/>
                </a:solidFill>
              </a:rPr>
              <a:t>l’évolution des activités humaines</a:t>
            </a:r>
            <a:endParaRPr sz="2000" dirty="0">
              <a:solidFill>
                <a:srgbClr val="135D6D"/>
              </a:solidFill>
            </a:endParaRPr>
          </a:p>
        </p:txBody>
      </p:sp>
      <p:pic>
        <p:nvPicPr>
          <p:cNvPr id="736" name="Google Shape;736;p67"/>
          <p:cNvPicPr preferRelativeResize="0"/>
          <p:nvPr/>
        </p:nvPicPr>
        <p:blipFill rotWithShape="1">
          <a:blip r:embed="rId4">
            <a:alphaModFix/>
          </a:blip>
          <a:srcRect/>
          <a:stretch/>
        </p:blipFill>
        <p:spPr>
          <a:xfrm>
            <a:off x="4894378" y="1509583"/>
            <a:ext cx="3937922" cy="2197360"/>
          </a:xfrm>
          <a:prstGeom prst="roundRect">
            <a:avLst>
              <a:gd name="adj" fmla="val 16667"/>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2"/>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dirty="0">
                <a:solidFill>
                  <a:srgbClr val="135D6D"/>
                </a:solidFill>
              </a:rPr>
              <a:t>Correction</a:t>
            </a:r>
            <a:br>
              <a:rPr lang="fr" sz="3200" b="1" dirty="0">
                <a:solidFill>
                  <a:srgbClr val="135D6D"/>
                </a:solidFill>
              </a:rPr>
            </a:br>
            <a:r>
              <a:rPr lang="fr" sz="3200" b="1" dirty="0">
                <a:solidFill>
                  <a:srgbClr val="135D6D"/>
                </a:solidFill>
              </a:rPr>
              <a:t>(Impacts F</a:t>
            </a:r>
            <a:r>
              <a:rPr lang="fr-FR" sz="3200" b="1" dirty="0">
                <a:solidFill>
                  <a:srgbClr val="135D6D"/>
                </a:solidFill>
              </a:rPr>
              <a:t>rance</a:t>
            </a:r>
            <a:r>
              <a:rPr lang="fr" sz="3200" b="1" dirty="0">
                <a:solidFill>
                  <a:srgbClr val="135D6D"/>
                </a:solidFill>
              </a:rPr>
              <a:t>)</a:t>
            </a:r>
            <a:endParaRPr sz="3200" b="1" dirty="0">
              <a:solidFill>
                <a:srgbClr val="135D6D"/>
              </a:solidFill>
            </a:endParaRPr>
          </a:p>
        </p:txBody>
      </p:sp>
      <p:pic>
        <p:nvPicPr>
          <p:cNvPr id="742" name="Google Shape;742;p42"/>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43" name="Google Shape;743;p42"/>
          <p:cNvPicPr preferRelativeResize="0"/>
          <p:nvPr/>
        </p:nvPicPr>
        <p:blipFill rotWithShape="1">
          <a:blip r:embed="rId4">
            <a:alphaModFix/>
          </a:blip>
          <a:srcRect/>
          <a:stretch/>
        </p:blipFill>
        <p:spPr>
          <a:xfrm>
            <a:off x="2387600" y="0"/>
            <a:ext cx="6472787"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8"/>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debrief</a:t>
            </a:r>
            <a:endParaRPr sz="3700" b="1">
              <a:solidFill>
                <a:srgbClr val="135D6D"/>
              </a:solidFill>
            </a:endParaRPr>
          </a:p>
        </p:txBody>
      </p:sp>
      <p:sp>
        <p:nvSpPr>
          <p:cNvPr id="749" name="Google Shape;749;p68"/>
          <p:cNvSpPr/>
          <p:nvPr/>
        </p:nvSpPr>
        <p:spPr>
          <a:xfrm>
            <a:off x="327199" y="1562196"/>
            <a:ext cx="3769474"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Char char="•"/>
            </a:pPr>
            <a:r>
              <a:rPr lang="fr" sz="1800" b="0" i="0" u="none" strike="noStrike" cap="none" dirty="0">
                <a:solidFill>
                  <a:schemeClr val="lt1"/>
                </a:solidFill>
                <a:latin typeface="Arial"/>
                <a:ea typeface="Arial"/>
                <a:cs typeface="Arial"/>
                <a:sym typeface="Arial"/>
              </a:rPr>
              <a:t>Précipitations (+ ET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Char char="•"/>
            </a:pPr>
            <a:r>
              <a:rPr lang="fr" sz="1800" b="0" i="0" u="none" strike="noStrike" cap="none" dirty="0">
                <a:solidFill>
                  <a:schemeClr val="lt1"/>
                </a:solidFill>
                <a:latin typeface="Arial"/>
                <a:ea typeface="Arial"/>
                <a:cs typeface="Arial"/>
                <a:sym typeface="Arial"/>
              </a:rPr>
              <a:t>Cours d’eau (+ ET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Char char="•"/>
            </a:pPr>
            <a:r>
              <a:rPr lang="fr" sz="1800" i="0" u="none" strike="noStrike" cap="none" dirty="0">
                <a:solidFill>
                  <a:schemeClr val="bg1"/>
                </a:solidFill>
                <a:latin typeface="Arial"/>
                <a:ea typeface="Arial"/>
                <a:cs typeface="Arial"/>
                <a:sym typeface="Arial"/>
              </a:rPr>
              <a:t>Sols (-) à expliquer</a:t>
            </a:r>
            <a:endParaRPr sz="1400" i="0" u="none" strike="noStrike" cap="none" dirty="0">
              <a:solidFill>
                <a:schemeClr val="bg1"/>
              </a:solidFill>
              <a:latin typeface="Arial"/>
              <a:ea typeface="Arial"/>
              <a:cs typeface="Arial"/>
              <a:sym typeface="Arial"/>
            </a:endParaRPr>
          </a:p>
        </p:txBody>
      </p:sp>
      <p:pic>
        <p:nvPicPr>
          <p:cNvPr id="750" name="Google Shape;750;p6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51" name="Google Shape;751;p68"/>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52" name="Google Shape;752;p68"/>
          <p:cNvSpPr/>
          <p:nvPr/>
        </p:nvSpPr>
        <p:spPr>
          <a:xfrm>
            <a:off x="327198" y="3307529"/>
            <a:ext cx="4417521" cy="1396551"/>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dirty="0">
                <a:solidFill>
                  <a:schemeClr val="lt1"/>
                </a:solidFill>
                <a:latin typeface="Arial"/>
                <a:ea typeface="Arial"/>
                <a:cs typeface="Arial"/>
                <a:sym typeface="Arial"/>
              </a:rPr>
              <a:t>- Besoin de plus d’eau VS diminution de stocks disponibles exploités</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dirty="0">
                <a:solidFill>
                  <a:schemeClr val="lt1"/>
                </a:solidFill>
                <a:latin typeface="Arial"/>
                <a:ea typeface="Arial"/>
                <a:cs typeface="Arial"/>
                <a:sym typeface="Arial"/>
              </a:rPr>
              <a:t>- Sols en état de sécheresse</a:t>
            </a:r>
            <a:endParaRPr sz="2000" b="0" i="0" u="none" strike="noStrike" cap="none" dirty="0">
              <a:solidFill>
                <a:schemeClr val="lt1"/>
              </a:solidFill>
              <a:latin typeface="Arial"/>
              <a:ea typeface="Arial"/>
              <a:cs typeface="Arial"/>
              <a:sym typeface="Arial"/>
            </a:endParaRPr>
          </a:p>
        </p:txBody>
      </p:sp>
      <p:sp>
        <p:nvSpPr>
          <p:cNvPr id="753" name="Google Shape;753;p68"/>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54" name="Google Shape;754;p68"/>
          <p:cNvPicPr preferRelativeResize="0"/>
          <p:nvPr/>
        </p:nvPicPr>
        <p:blipFill rotWithShape="1">
          <a:blip r:embed="rId4">
            <a:alphaModFix/>
          </a:blip>
          <a:srcRect/>
          <a:stretch/>
        </p:blipFill>
        <p:spPr>
          <a:xfrm>
            <a:off x="5047329" y="1105255"/>
            <a:ext cx="3591107" cy="3081364"/>
          </a:xfrm>
          <a:prstGeom prst="roundRect">
            <a:avLst>
              <a:gd name="adj" fmla="val 16667"/>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60" name="Google Shape;760;p71"/>
          <p:cNvSpPr txBox="1"/>
          <p:nvPr/>
        </p:nvSpPr>
        <p:spPr>
          <a:xfrm>
            <a:off x="912303" y="2263973"/>
            <a:ext cx="741526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DÉBAT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2"/>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 notre empreinte eau </a:t>
            </a:r>
            <a:endParaRPr sz="3700" b="1">
              <a:solidFill>
                <a:srgbClr val="135D6D"/>
              </a:solidFill>
            </a:endParaRPr>
          </a:p>
        </p:txBody>
      </p:sp>
      <p:pic>
        <p:nvPicPr>
          <p:cNvPr id="766" name="Google Shape;766;p72" descr="Chronomètre"/>
          <p:cNvPicPr preferRelativeResize="0"/>
          <p:nvPr/>
        </p:nvPicPr>
        <p:blipFill rotWithShape="1">
          <a:blip r:embed="rId3">
            <a:alphaModFix/>
          </a:blip>
          <a:srcRect/>
          <a:stretch/>
        </p:blipFill>
        <p:spPr>
          <a:xfrm>
            <a:off x="1134975" y="1511914"/>
            <a:ext cx="811177" cy="811177"/>
          </a:xfrm>
          <a:prstGeom prst="rect">
            <a:avLst/>
          </a:prstGeom>
          <a:noFill/>
          <a:ln>
            <a:noFill/>
          </a:ln>
        </p:spPr>
      </p:pic>
      <p:pic>
        <p:nvPicPr>
          <p:cNvPr id="767" name="Google Shape;767;p7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68" name="Google Shape;768;p72"/>
          <p:cNvSpPr txBox="1"/>
          <p:nvPr/>
        </p:nvSpPr>
        <p:spPr>
          <a:xfrm>
            <a:off x="565326" y="2635927"/>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30/40 min</a:t>
            </a:r>
            <a:endParaRPr sz="1400" b="0" i="0" u="none" strike="noStrike" cap="none">
              <a:solidFill>
                <a:srgbClr val="000000"/>
              </a:solidFill>
              <a:latin typeface="Arial"/>
              <a:ea typeface="Arial"/>
              <a:cs typeface="Arial"/>
              <a:sym typeface="Arial"/>
            </a:endParaRPr>
          </a:p>
        </p:txBody>
      </p:sp>
      <p:sp>
        <p:nvSpPr>
          <p:cNvPr id="769" name="Google Shape;769;p72"/>
          <p:cNvSpPr/>
          <p:nvPr/>
        </p:nvSpPr>
        <p:spPr>
          <a:xfrm>
            <a:off x="3511611" y="96813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770" name="Google Shape;770;p72"/>
          <p:cNvSpPr/>
          <p:nvPr/>
        </p:nvSpPr>
        <p:spPr>
          <a:xfrm>
            <a:off x="3511611"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Présentation de l’empreinte Eau</a:t>
            </a:r>
            <a:endParaRPr sz="1400" b="0" i="0" u="none" strike="noStrike" cap="none">
              <a:solidFill>
                <a:srgbClr val="000000"/>
              </a:solidFill>
              <a:latin typeface="Arial"/>
              <a:ea typeface="Arial"/>
              <a:cs typeface="Arial"/>
              <a:sym typeface="Arial"/>
            </a:endParaRPr>
          </a:p>
        </p:txBody>
      </p:sp>
      <p:sp>
        <p:nvSpPr>
          <p:cNvPr id="771" name="Google Shape;771;p72"/>
          <p:cNvSpPr/>
          <p:nvPr/>
        </p:nvSpPr>
        <p:spPr>
          <a:xfrm>
            <a:off x="6057676"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Posts-its</a:t>
            </a:r>
            <a:endParaRPr/>
          </a:p>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Fresque de l’imaginaire</a:t>
            </a:r>
            <a:endParaRPr sz="1400" b="1" i="0" u="none" strike="noStrike" cap="none">
              <a:solidFill>
                <a:srgbClr val="000000"/>
              </a:solidFill>
              <a:latin typeface="Arial"/>
              <a:ea typeface="Arial"/>
              <a:cs typeface="Arial"/>
              <a:sym typeface="Arial"/>
            </a:endParaRPr>
          </a:p>
        </p:txBody>
      </p:sp>
      <p:pic>
        <p:nvPicPr>
          <p:cNvPr id="772" name="Google Shape;772;p72" descr="Brainstorming de groupe"/>
          <p:cNvPicPr preferRelativeResize="0"/>
          <p:nvPr/>
        </p:nvPicPr>
        <p:blipFill rotWithShape="1">
          <a:blip r:embed="rId5">
            <a:alphaModFix/>
          </a:blip>
          <a:srcRect/>
          <a:stretch/>
        </p:blipFill>
        <p:spPr>
          <a:xfrm>
            <a:off x="6787658" y="1514827"/>
            <a:ext cx="688821" cy="688821"/>
          </a:xfrm>
          <a:prstGeom prst="rect">
            <a:avLst/>
          </a:prstGeom>
          <a:noFill/>
          <a:ln>
            <a:noFill/>
          </a:ln>
        </p:spPr>
      </p:pic>
      <p:pic>
        <p:nvPicPr>
          <p:cNvPr id="773" name="Google Shape;773;p72" descr="Empreintes de pattes"/>
          <p:cNvPicPr preferRelativeResize="0"/>
          <p:nvPr/>
        </p:nvPicPr>
        <p:blipFill rotWithShape="1">
          <a:blip r:embed="rId6">
            <a:alphaModFix/>
          </a:blip>
          <a:srcRect/>
          <a:stretch/>
        </p:blipFill>
        <p:spPr>
          <a:xfrm>
            <a:off x="4180537" y="1513691"/>
            <a:ext cx="688821" cy="688821"/>
          </a:xfrm>
          <a:prstGeom prst="rect">
            <a:avLst/>
          </a:prstGeom>
          <a:noFill/>
          <a:ln>
            <a:noFill/>
          </a:ln>
        </p:spPr>
      </p:pic>
      <p:sp>
        <p:nvSpPr>
          <p:cNvPr id="774" name="Google Shape;774;p72"/>
          <p:cNvSpPr txBox="1"/>
          <p:nvPr/>
        </p:nvSpPr>
        <p:spPr>
          <a:xfrm>
            <a:off x="-21561" y="4122486"/>
            <a:ext cx="8690060" cy="80017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chemeClr val="dk1"/>
              </a:buClr>
              <a:buSzPts val="1800"/>
              <a:buFont typeface="Arial"/>
              <a:buChar char="●"/>
            </a:pPr>
            <a:r>
              <a:rPr lang="fr-FR" sz="2000" b="0" i="0" u="none" strike="noStrike" cap="none" dirty="0">
                <a:solidFill>
                  <a:srgbClr val="FF0000"/>
                </a:solidFill>
                <a:latin typeface="Twentieth Century"/>
                <a:ea typeface="Twentieth Century"/>
                <a:cs typeface="Twentieth Century"/>
                <a:sym typeface="Twentieth Century"/>
              </a:rPr>
              <a:t>Notion d’empreinte eau (4900L/</a:t>
            </a:r>
            <a:r>
              <a:rPr lang="fr-FR" sz="2000" dirty="0">
                <a:solidFill>
                  <a:srgbClr val="FF0000"/>
                </a:solidFill>
                <a:latin typeface="Twentieth Century"/>
                <a:ea typeface="Twentieth Century"/>
                <a:cs typeface="Twentieth Century"/>
                <a:sym typeface="Twentieth Century"/>
              </a:rPr>
              <a:t>jour</a:t>
            </a:r>
            <a:r>
              <a:rPr lang="fr-FR" sz="2000" b="0" i="0" u="none" strike="noStrike" cap="none" dirty="0">
                <a:solidFill>
                  <a:srgbClr val="FF0000"/>
                </a:solidFill>
                <a:latin typeface="Twentieth Century"/>
                <a:ea typeface="Twentieth Century"/>
                <a:cs typeface="Twentieth Century"/>
                <a:sym typeface="Twentieth Century"/>
              </a:rPr>
              <a:t> par Français),  à comparer aux 148L/</a:t>
            </a:r>
            <a:r>
              <a:rPr lang="fr-FR" sz="2000" dirty="0">
                <a:solidFill>
                  <a:srgbClr val="FF0000"/>
                </a:solidFill>
                <a:latin typeface="Twentieth Century"/>
                <a:ea typeface="Twentieth Century"/>
                <a:cs typeface="Twentieth Century"/>
                <a:sym typeface="Twentieth Century"/>
              </a:rPr>
              <a:t>jour</a:t>
            </a:r>
            <a:r>
              <a:rPr lang="fr-FR" sz="2000" b="0" i="0" u="none" strike="noStrike" cap="none" dirty="0">
                <a:solidFill>
                  <a:srgbClr val="FF0000"/>
                </a:solidFill>
                <a:latin typeface="Twentieth Century"/>
                <a:ea typeface="Twentieth Century"/>
                <a:cs typeface="Twentieth Century"/>
                <a:sym typeface="Twentieth Century"/>
              </a:rPr>
              <a:t> d’eau prélevée au robinet.</a:t>
            </a:r>
            <a:endParaRPr lang="fr-F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812" name="Google Shape;812;p7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13" name="Google Shape;813;p73"/>
          <p:cNvSpPr txBox="1"/>
          <p:nvPr/>
        </p:nvSpPr>
        <p:spPr>
          <a:xfrm>
            <a:off x="813075" y="1007175"/>
            <a:ext cx="53442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ts val="2335"/>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a:t>
            </a:r>
            <a:r>
              <a:rPr lang="fr" sz="2400" b="1">
                <a:solidFill>
                  <a:srgbClr val="135D6D"/>
                </a:solidFill>
                <a:latin typeface="Twentieth Century"/>
                <a:ea typeface="Twentieth Century"/>
                <a:cs typeface="Twentieth Century"/>
                <a:sym typeface="Twentieth Century"/>
              </a:rPr>
              <a:t> </a:t>
            </a:r>
            <a:endParaRPr sz="1400" b="0" i="0" u="none" strike="noStrike" cap="none">
              <a:solidFill>
                <a:srgbClr val="000000"/>
              </a:solidFill>
              <a:latin typeface="Arial"/>
              <a:ea typeface="Arial"/>
              <a:cs typeface="Arial"/>
              <a:sym typeface="Arial"/>
            </a:endParaRPr>
          </a:p>
        </p:txBody>
      </p:sp>
      <p:pic>
        <p:nvPicPr>
          <p:cNvPr id="814" name="Google Shape;814;p73"/>
          <p:cNvPicPr preferRelativeResize="0"/>
          <p:nvPr/>
        </p:nvPicPr>
        <p:blipFill rotWithShape="1">
          <a:blip r:embed="rId4">
            <a:alphaModFix/>
          </a:blip>
          <a:srcRect l="17773" r="16228"/>
          <a:stretch/>
        </p:blipFill>
        <p:spPr>
          <a:xfrm>
            <a:off x="881975" y="1638875"/>
            <a:ext cx="2730101" cy="2833076"/>
          </a:xfrm>
          <a:prstGeom prst="rect">
            <a:avLst/>
          </a:prstGeom>
          <a:noFill/>
          <a:ln>
            <a:noFill/>
          </a:ln>
        </p:spPr>
      </p:pic>
      <p:sp>
        <p:nvSpPr>
          <p:cNvPr id="815" name="Google Shape;815;p73"/>
          <p:cNvSpPr txBox="1"/>
          <p:nvPr/>
        </p:nvSpPr>
        <p:spPr>
          <a:xfrm>
            <a:off x="4236775" y="2035400"/>
            <a:ext cx="1022100" cy="6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650">
                <a:solidFill>
                  <a:schemeClr val="dk1"/>
                </a:solidFill>
                <a:latin typeface="Twentieth Century"/>
                <a:ea typeface="Twentieth Century"/>
                <a:cs typeface="Twentieth Century"/>
                <a:sym typeface="Twentieth Century"/>
              </a:rPr>
              <a:t>15000L</a:t>
            </a:r>
            <a:endParaRPr sz="1650">
              <a:solidFill>
                <a:schemeClr val="dk1"/>
              </a:solidFill>
              <a:latin typeface="Twentieth Century"/>
              <a:ea typeface="Twentieth Century"/>
              <a:cs typeface="Twentieth Century"/>
              <a:sym typeface="Twentieth Century"/>
            </a:endParaRPr>
          </a:p>
          <a:p>
            <a:pPr marL="0" lvl="0" indent="0" algn="l" rtl="0">
              <a:spcBef>
                <a:spcPts val="0"/>
              </a:spcBef>
              <a:spcAft>
                <a:spcPts val="0"/>
              </a:spcAft>
              <a:buNone/>
            </a:pPr>
            <a:endParaRPr sz="1650">
              <a:solidFill>
                <a:schemeClr val="dk1"/>
              </a:solidFill>
              <a:latin typeface="Twentieth Century"/>
              <a:ea typeface="Twentieth Century"/>
              <a:cs typeface="Twentieth Century"/>
              <a:sym typeface="Twentieth Century"/>
            </a:endParaRPr>
          </a:p>
          <a:p>
            <a:pPr marL="0" lvl="0" indent="0" algn="l" rtl="0">
              <a:spcBef>
                <a:spcPts val="0"/>
              </a:spcBef>
              <a:spcAft>
                <a:spcPts val="0"/>
              </a:spcAft>
              <a:buNone/>
            </a:pPr>
            <a:r>
              <a:rPr lang="fr" sz="1650">
                <a:solidFill>
                  <a:schemeClr val="dk1"/>
                </a:solidFill>
                <a:latin typeface="Twentieth Century"/>
                <a:ea typeface="Twentieth Century"/>
                <a:cs typeface="Twentieth Century"/>
                <a:sym typeface="Twentieth Century"/>
              </a:rPr>
              <a:t>1800L</a:t>
            </a:r>
            <a:endParaRPr sz="1650">
              <a:solidFill>
                <a:schemeClr val="dk1"/>
              </a:solidFill>
              <a:latin typeface="Twentieth Century"/>
              <a:ea typeface="Twentieth Century"/>
              <a:cs typeface="Twentieth Century"/>
              <a:sym typeface="Twentieth Century"/>
            </a:endParaRPr>
          </a:p>
          <a:p>
            <a:pPr marL="0" lvl="0" indent="0" algn="l" rtl="0">
              <a:spcBef>
                <a:spcPts val="0"/>
              </a:spcBef>
              <a:spcAft>
                <a:spcPts val="0"/>
              </a:spcAft>
              <a:buNone/>
            </a:pPr>
            <a:endParaRPr sz="1650">
              <a:solidFill>
                <a:schemeClr val="dk1"/>
              </a:solidFill>
              <a:latin typeface="Twentieth Century"/>
              <a:ea typeface="Twentieth Century"/>
              <a:cs typeface="Twentieth Century"/>
              <a:sym typeface="Twentieth Century"/>
            </a:endParaRPr>
          </a:p>
          <a:p>
            <a:pPr marL="0" lvl="0" indent="0" algn="l" rtl="0">
              <a:spcBef>
                <a:spcPts val="0"/>
              </a:spcBef>
              <a:spcAft>
                <a:spcPts val="0"/>
              </a:spcAft>
              <a:buNone/>
            </a:pPr>
            <a:r>
              <a:rPr lang="fr" sz="1650">
                <a:solidFill>
                  <a:schemeClr val="dk1"/>
                </a:solidFill>
                <a:latin typeface="Twentieth Century"/>
                <a:ea typeface="Twentieth Century"/>
                <a:cs typeface="Twentieth Century"/>
                <a:sym typeface="Twentieth Century"/>
              </a:rPr>
              <a:t>12000L</a:t>
            </a:r>
            <a:endParaRPr sz="1650">
              <a:solidFill>
                <a:schemeClr val="dk1"/>
              </a:solidFill>
              <a:latin typeface="Twentieth Century"/>
              <a:ea typeface="Twentieth Century"/>
              <a:cs typeface="Twentieth Century"/>
              <a:sym typeface="Twentieth Century"/>
            </a:endParaRPr>
          </a:p>
          <a:p>
            <a:pPr marL="0" lvl="0" indent="0" algn="l" rtl="0">
              <a:spcBef>
                <a:spcPts val="0"/>
              </a:spcBef>
              <a:spcAft>
                <a:spcPts val="0"/>
              </a:spcAft>
              <a:buNone/>
            </a:pPr>
            <a:endParaRPr sz="1650">
              <a:solidFill>
                <a:schemeClr val="dk1"/>
              </a:solidFill>
              <a:latin typeface="Twentieth Century"/>
              <a:ea typeface="Twentieth Century"/>
              <a:cs typeface="Twentieth Century"/>
              <a:sym typeface="Twentieth Century"/>
            </a:endParaRPr>
          </a:p>
          <a:p>
            <a:pPr marL="0" lvl="0" indent="0" algn="l" rtl="0">
              <a:spcBef>
                <a:spcPts val="0"/>
              </a:spcBef>
              <a:spcAft>
                <a:spcPts val="0"/>
              </a:spcAft>
              <a:buNone/>
            </a:pPr>
            <a:r>
              <a:rPr lang="fr" sz="1650">
                <a:solidFill>
                  <a:schemeClr val="dk1"/>
                </a:solidFill>
                <a:latin typeface="Twentieth Century"/>
                <a:ea typeface="Twentieth Century"/>
                <a:cs typeface="Twentieth Century"/>
                <a:sym typeface="Twentieth Century"/>
              </a:rPr>
              <a:t>10000L</a:t>
            </a:r>
            <a:endParaRPr sz="1650">
              <a:solidFill>
                <a:schemeClr val="dk1"/>
              </a:solidFill>
              <a:latin typeface="Twentieth Century"/>
              <a:ea typeface="Twentieth Century"/>
              <a:cs typeface="Twentieth Century"/>
              <a:sym typeface="Twentieth Century"/>
            </a:endParaRPr>
          </a:p>
        </p:txBody>
      </p:sp>
      <p:sp>
        <p:nvSpPr>
          <p:cNvPr id="816" name="Google Shape;816;p73"/>
          <p:cNvSpPr txBox="1">
            <a:spLocks noGrp="1"/>
          </p:cNvSpPr>
          <p:nvPr>
            <p:ph type="title"/>
          </p:nvPr>
        </p:nvSpPr>
        <p:spPr>
          <a:xfrm>
            <a:off x="5774649" y="1398461"/>
            <a:ext cx="2133000" cy="1173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endParaRPr b="1">
              <a:solidFill>
                <a:srgbClr val="135D6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7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780" name="Google Shape;780;p7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81" name="Google Shape;781;p73"/>
          <p:cNvSpPr txBox="1"/>
          <p:nvPr/>
        </p:nvSpPr>
        <p:spPr>
          <a:xfrm>
            <a:off x="813075" y="1007175"/>
            <a:ext cx="27990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a:t>
            </a:r>
            <a:endParaRPr sz="1400" b="0" i="0" u="none" strike="noStrike" cap="none">
              <a:solidFill>
                <a:srgbClr val="000000"/>
              </a:solidFill>
              <a:latin typeface="Arial"/>
              <a:ea typeface="Arial"/>
              <a:cs typeface="Arial"/>
              <a:sym typeface="Arial"/>
            </a:endParaRPr>
          </a:p>
        </p:txBody>
      </p:sp>
      <p:pic>
        <p:nvPicPr>
          <p:cNvPr id="782" name="Google Shape;782;p73"/>
          <p:cNvPicPr preferRelativeResize="0"/>
          <p:nvPr/>
        </p:nvPicPr>
        <p:blipFill rotWithShape="1">
          <a:blip r:embed="rId4">
            <a:alphaModFix/>
          </a:blip>
          <a:srcRect/>
          <a:stretch/>
        </p:blipFill>
        <p:spPr>
          <a:xfrm>
            <a:off x="146755" y="1638879"/>
            <a:ext cx="4136653" cy="2833059"/>
          </a:xfrm>
          <a:prstGeom prst="rect">
            <a:avLst/>
          </a:prstGeom>
          <a:noFill/>
          <a:ln>
            <a:noFill/>
          </a:ln>
        </p:spPr>
      </p:pic>
      <p:sp>
        <p:nvSpPr>
          <p:cNvPr id="783" name="Google Shape;783;p73"/>
          <p:cNvSpPr/>
          <p:nvPr/>
        </p:nvSpPr>
        <p:spPr>
          <a:xfrm>
            <a:off x="4695647" y="1714259"/>
            <a:ext cx="3644107" cy="3117946"/>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73"/>
          <p:cNvSpPr txBox="1"/>
          <p:nvPr/>
        </p:nvSpPr>
        <p:spPr>
          <a:xfrm>
            <a:off x="4965169" y="1007173"/>
            <a:ext cx="3644107" cy="536445"/>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Fresque de l’imaginaire</a:t>
            </a:r>
            <a:endParaRPr sz="1400" b="0" i="0" u="none" strike="noStrike" cap="none">
              <a:solidFill>
                <a:srgbClr val="000000"/>
              </a:solidFill>
              <a:latin typeface="Arial"/>
              <a:ea typeface="Arial"/>
              <a:cs typeface="Arial"/>
              <a:sym typeface="Arial"/>
            </a:endParaRPr>
          </a:p>
        </p:txBody>
      </p:sp>
      <p:pic>
        <p:nvPicPr>
          <p:cNvPr id="785" name="Google Shape;785;p73"/>
          <p:cNvPicPr preferRelativeResize="0"/>
          <p:nvPr/>
        </p:nvPicPr>
        <p:blipFill rotWithShape="1">
          <a:blip r:embed="rId5">
            <a:alphaModFix/>
          </a:blip>
          <a:srcRect/>
          <a:stretch/>
        </p:blipFill>
        <p:spPr>
          <a:xfrm>
            <a:off x="4776125" y="1714275"/>
            <a:ext cx="3483150" cy="2757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3"/>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endParaRPr sz="3700" b="1">
              <a:solidFill>
                <a:srgbClr val="135D6D"/>
              </a:solidFill>
            </a:endParaRPr>
          </a:p>
        </p:txBody>
      </p:sp>
      <p:pic>
        <p:nvPicPr>
          <p:cNvPr id="791" name="Google Shape;791;p4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92" name="Google Shape;792;p43"/>
          <p:cNvPicPr preferRelativeResize="0"/>
          <p:nvPr/>
        </p:nvPicPr>
        <p:blipFill rotWithShape="1">
          <a:blip r:embed="rId4">
            <a:alphaModFix/>
          </a:blip>
          <a:srcRect/>
          <a:stretch/>
        </p:blipFill>
        <p:spPr>
          <a:xfrm>
            <a:off x="1869688" y="-63762"/>
            <a:ext cx="7274312"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44"/>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br>
              <a:rPr lang="fr" sz="3700" b="1">
                <a:solidFill>
                  <a:srgbClr val="135D6D"/>
                </a:solidFill>
              </a:rPr>
            </a:br>
            <a:r>
              <a:rPr lang="fr" sz="1600" b="1">
                <a:solidFill>
                  <a:srgbClr val="135D6D"/>
                </a:solidFill>
              </a:rPr>
              <a:t>(page explicative </a:t>
            </a:r>
            <a:br>
              <a:rPr lang="fr" sz="1600" b="1">
                <a:solidFill>
                  <a:srgbClr val="135D6D"/>
                </a:solidFill>
              </a:rPr>
            </a:br>
            <a:r>
              <a:rPr lang="fr" sz="1600" b="1">
                <a:solidFill>
                  <a:srgbClr val="135D6D"/>
                </a:solidFill>
              </a:rPr>
              <a:t>des mesures sur </a:t>
            </a:r>
            <a:br>
              <a:rPr lang="fr" sz="1600" b="1">
                <a:solidFill>
                  <a:srgbClr val="135D6D"/>
                </a:solidFill>
              </a:rPr>
            </a:br>
            <a:r>
              <a:rPr lang="fr" sz="1600" b="1">
                <a:solidFill>
                  <a:srgbClr val="135D6D"/>
                </a:solidFill>
              </a:rPr>
              <a:t>le site)</a:t>
            </a:r>
            <a:endParaRPr sz="3700" b="1">
              <a:solidFill>
                <a:srgbClr val="135D6D"/>
              </a:solidFill>
            </a:endParaRPr>
          </a:p>
        </p:txBody>
      </p:sp>
      <p:pic>
        <p:nvPicPr>
          <p:cNvPr id="798" name="Google Shape;798;p4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99" name="Google Shape;799;p44"/>
          <p:cNvPicPr preferRelativeResize="0"/>
          <p:nvPr/>
        </p:nvPicPr>
        <p:blipFill rotWithShape="1">
          <a:blip r:embed="rId4">
            <a:alphaModFix/>
          </a:blip>
          <a:srcRect/>
          <a:stretch/>
        </p:blipFill>
        <p:spPr>
          <a:xfrm>
            <a:off x="1959398" y="0"/>
            <a:ext cx="7184602" cy="50797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Notre Raison d’être</a:t>
            </a:r>
            <a:endParaRPr sz="3700">
              <a:solidFill>
                <a:srgbClr val="135D6D"/>
              </a:solidFill>
            </a:endParaRPr>
          </a:p>
        </p:txBody>
      </p:sp>
      <p:sp>
        <p:nvSpPr>
          <p:cNvPr id="141" name="Google Shape;141;p2"/>
          <p:cNvSpPr/>
          <p:nvPr/>
        </p:nvSpPr>
        <p:spPr>
          <a:xfrm>
            <a:off x="903111"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Diffuser des informations scientifiques et techniques dans le domaine de l’eau et tous les enjeux associés (environnement, climat, biodiversité, etc.) </a:t>
            </a:r>
            <a:endParaRPr sz="1400" b="0" i="0" u="none" strike="noStrike" cap="none">
              <a:solidFill>
                <a:srgbClr val="000000"/>
              </a:solidFill>
              <a:latin typeface="Arial"/>
              <a:ea typeface="Arial"/>
              <a:cs typeface="Arial"/>
              <a:sym typeface="Arial"/>
            </a:endParaRPr>
          </a:p>
        </p:txBody>
      </p:sp>
      <p:sp>
        <p:nvSpPr>
          <p:cNvPr id="142" name="Google Shape;142;p2"/>
          <p:cNvSpPr/>
          <p:nvPr/>
        </p:nvSpPr>
        <p:spPr>
          <a:xfrm>
            <a:off x="5069286"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S’adresser à tous par l’intermédiaire d’ateliers ludiques, créés par les membres de l’association, ou en collaboration avec d’autres acteurs</a:t>
            </a:r>
            <a:endParaRPr sz="1600" b="0" i="0" u="none" strike="noStrike" cap="none">
              <a:solidFill>
                <a:schemeClr val="lt1"/>
              </a:solidFill>
              <a:latin typeface="Twentieth Century"/>
              <a:ea typeface="Twentieth Century"/>
              <a:cs typeface="Twentieth Century"/>
              <a:sym typeface="Twentieth Century"/>
            </a:endParaRPr>
          </a:p>
        </p:txBody>
      </p:sp>
      <p:sp>
        <p:nvSpPr>
          <p:cNvPr id="143" name="Google Shape;143;p2"/>
          <p:cNvSpPr/>
          <p:nvPr/>
        </p:nvSpPr>
        <p:spPr>
          <a:xfrm>
            <a:off x="903110" y="124253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Objectif</a:t>
            </a:r>
            <a:endParaRPr sz="1400" b="0" i="0" u="none" strike="noStrike" cap="none">
              <a:solidFill>
                <a:srgbClr val="000000"/>
              </a:solidFill>
              <a:latin typeface="Arial"/>
              <a:ea typeface="Arial"/>
              <a:cs typeface="Arial"/>
              <a:sym typeface="Arial"/>
            </a:endParaRPr>
          </a:p>
        </p:txBody>
      </p:sp>
      <p:sp>
        <p:nvSpPr>
          <p:cNvPr id="144" name="Google Shape;144;p2"/>
          <p:cNvSpPr/>
          <p:nvPr/>
        </p:nvSpPr>
        <p:spPr>
          <a:xfrm>
            <a:off x="5069285" y="1245972"/>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Ambition</a:t>
            </a:r>
            <a:endParaRPr sz="1400" b="0" i="0" u="none" strike="noStrike" cap="none">
              <a:solidFill>
                <a:srgbClr val="000000"/>
              </a:solidFill>
              <a:latin typeface="Arial"/>
              <a:ea typeface="Arial"/>
              <a:cs typeface="Arial"/>
              <a:sym typeface="Arial"/>
            </a:endParaRPr>
          </a:p>
        </p:txBody>
      </p:sp>
      <p:pic>
        <p:nvPicPr>
          <p:cNvPr id="145" name="Google Shape;145;p2"/>
          <p:cNvPicPr preferRelativeResize="0"/>
          <p:nvPr/>
        </p:nvPicPr>
        <p:blipFill rotWithShape="1">
          <a:blip r:embed="rId3">
            <a:alphaModFix/>
          </a:blip>
          <a:srcRect/>
          <a:stretch/>
        </p:blipFill>
        <p:spPr>
          <a:xfrm>
            <a:off x="8159045" y="4549423"/>
            <a:ext cx="838200" cy="45283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6"/>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Mini jeux</a:t>
            </a:r>
            <a:endParaRPr sz="3700" b="1">
              <a:solidFill>
                <a:srgbClr val="135D6D"/>
              </a:solidFill>
            </a:endParaRPr>
          </a:p>
        </p:txBody>
      </p:sp>
      <p:pic>
        <p:nvPicPr>
          <p:cNvPr id="805" name="Google Shape;805;p8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06" name="Google Shape;806;p86"/>
          <p:cNvSpPr txBox="1">
            <a:spLocks noGrp="1"/>
          </p:cNvSpPr>
          <p:nvPr>
            <p:ph type="body" idx="1"/>
          </p:nvPr>
        </p:nvSpPr>
        <p:spPr>
          <a:xfrm>
            <a:off x="303170" y="1139395"/>
            <a:ext cx="8537660" cy="3434143"/>
          </a:xfrm>
          <a:prstGeom prst="rect">
            <a:avLst/>
          </a:prstGeom>
          <a:noFill/>
          <a:ln>
            <a:noFill/>
          </a:ln>
        </p:spPr>
        <p:txBody>
          <a:bodyPr spcFirstLastPara="1" wrap="square" lIns="91425" tIns="91425" rIns="91425" bIns="91425" anchor="t" anchorCtr="0">
            <a:noAutofit/>
          </a:bodyPr>
          <a:lstStyle/>
          <a:p>
            <a:pPr marL="0" marR="0" lvl="1" indent="-134493" algn="l" rtl="0">
              <a:lnSpc>
                <a:spcPct val="115000"/>
              </a:lnSpc>
              <a:spcBef>
                <a:spcPts val="0"/>
              </a:spcBef>
              <a:spcAft>
                <a:spcPts val="0"/>
              </a:spcAft>
              <a:buClr>
                <a:srgbClr val="135D6D"/>
              </a:buClr>
              <a:buSzPts val="2118"/>
              <a:buFont typeface="Arial"/>
              <a:buChar char="•"/>
            </a:pPr>
            <a:r>
              <a:rPr lang="fr-FR" sz="2000" dirty="0"/>
              <a:t> En complément de la Fresque ou sur un stand, ou autre : </a:t>
            </a:r>
            <a:r>
              <a:rPr lang="fr-FR" sz="2000" dirty="0">
                <a:solidFill>
                  <a:schemeClr val="accent2"/>
                </a:solidFill>
              </a:rPr>
              <a:t>Jeu usage, Mer d’Aral, Eutrophisation, Sécheresses</a:t>
            </a:r>
          </a:p>
          <a:p>
            <a:pPr marL="0" marR="0" lvl="1" indent="134493" algn="l" rtl="0">
              <a:lnSpc>
                <a:spcPct val="115000"/>
              </a:lnSpc>
              <a:spcBef>
                <a:spcPts val="0"/>
              </a:spcBef>
              <a:spcAft>
                <a:spcPts val="0"/>
              </a:spcAft>
              <a:buClr>
                <a:srgbClr val="135D6D"/>
              </a:buClr>
              <a:buSzPts val="2118"/>
              <a:buFont typeface="Arial"/>
              <a:buNone/>
            </a:pPr>
            <a:endParaRPr sz="2000" dirty="0"/>
          </a:p>
          <a:p>
            <a:pPr marL="0" marR="0" lvl="1" indent="0" algn="l" rtl="0">
              <a:lnSpc>
                <a:spcPct val="115000"/>
              </a:lnSpc>
              <a:spcBef>
                <a:spcPts val="0"/>
              </a:spcBef>
              <a:spcAft>
                <a:spcPts val="0"/>
              </a:spcAft>
              <a:buClr>
                <a:srgbClr val="135D6D"/>
              </a:buClr>
              <a:buSzPts val="2118"/>
              <a:buFont typeface="Arial"/>
              <a:buChar char="•"/>
            </a:pPr>
            <a:r>
              <a:rPr lang="fr" sz="2000" dirty="0"/>
              <a:t> Dans votre espace animateur</a:t>
            </a:r>
            <a:endParaRPr dirty="0"/>
          </a:p>
          <a:p>
            <a:pPr marL="0" marR="0" lvl="1" indent="134493" algn="l" rtl="0">
              <a:lnSpc>
                <a:spcPct val="115000"/>
              </a:lnSpc>
              <a:spcBef>
                <a:spcPts val="0"/>
              </a:spcBef>
              <a:spcAft>
                <a:spcPts val="0"/>
              </a:spcAft>
              <a:buClr>
                <a:srgbClr val="135D6D"/>
              </a:buClr>
              <a:buSzPts val="2118"/>
              <a:buFont typeface="Arial"/>
              <a:buNone/>
            </a:pPr>
            <a:endParaRPr sz="2000" dirty="0"/>
          </a:p>
          <a:p>
            <a:pPr marL="0" marR="0" lvl="1" indent="0" algn="l" rtl="0">
              <a:lnSpc>
                <a:spcPct val="115000"/>
              </a:lnSpc>
              <a:spcBef>
                <a:spcPts val="0"/>
              </a:spcBef>
              <a:spcAft>
                <a:spcPts val="0"/>
              </a:spcAft>
              <a:buClr>
                <a:srgbClr val="135D6D"/>
              </a:buClr>
              <a:buSzPts val="2118"/>
              <a:buFont typeface="Arial"/>
              <a:buChar char="•"/>
            </a:pPr>
            <a:r>
              <a:rPr lang="fr" sz="2000" dirty="0"/>
              <a:t> Replay de l’apéro Fresque du 24/11/2022 à 48 minutes + vidéo 3 formation</a:t>
            </a:r>
            <a:endParaRPr dirty="0"/>
          </a:p>
          <a:p>
            <a:pPr marL="457200" lvl="2" indent="-317500" algn="l" rtl="0">
              <a:lnSpc>
                <a:spcPct val="115000"/>
              </a:lnSpc>
              <a:spcBef>
                <a:spcPts val="0"/>
              </a:spcBef>
              <a:spcAft>
                <a:spcPts val="0"/>
              </a:spcAft>
              <a:buClr>
                <a:srgbClr val="135D6D"/>
              </a:buClr>
              <a:buSzPts val="2118"/>
              <a:buFont typeface="Arial"/>
              <a:buChar char="•"/>
            </a:pPr>
            <a:r>
              <a:rPr lang="fr" sz="1700" dirty="0"/>
              <a:t>Exemples concrets d’impacts (Mer d’Aral, Eutrophisation, sécheresses), en mode Fresque (liens causes conséquences)</a:t>
            </a:r>
            <a:endParaRPr dirty="0"/>
          </a:p>
          <a:p>
            <a:pPr marL="457200" lvl="2" indent="-317500" algn="l" rtl="0">
              <a:lnSpc>
                <a:spcPct val="115000"/>
              </a:lnSpc>
              <a:spcBef>
                <a:spcPts val="0"/>
              </a:spcBef>
              <a:spcAft>
                <a:spcPts val="0"/>
              </a:spcAft>
              <a:buClr>
                <a:srgbClr val="135D6D"/>
              </a:buClr>
              <a:buSzPts val="2118"/>
              <a:buFont typeface="Arial"/>
              <a:buChar char="•"/>
            </a:pPr>
            <a:r>
              <a:rPr lang="fr" sz="1700" dirty="0"/>
              <a:t>Petits jeux sur les usages (deviner la répartition de l’eau domestique, deviner la dispo en eau versus l’empreinte eau de 8 cultures)</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2" name="Google Shape;228;g2a274a6fc93_0_3">
            <a:extLst>
              <a:ext uri="{FF2B5EF4-FFF2-40B4-BE49-F238E27FC236}">
                <a16:creationId xmlns:a16="http://schemas.microsoft.com/office/drawing/2014/main" id="{E100F77A-5145-B0EF-CB2C-DC1846F2ABEE}"/>
              </a:ext>
            </a:extLst>
          </p:cNvPr>
          <p:cNvPicPr preferRelativeResize="0"/>
          <p:nvPr/>
        </p:nvPicPr>
        <p:blipFill rotWithShape="1">
          <a:blip r:embed="rId3">
            <a:alphaModFix/>
          </a:blip>
          <a:srcRect/>
          <a:stretch/>
        </p:blipFill>
        <p:spPr>
          <a:xfrm>
            <a:off x="311700" y="48075"/>
            <a:ext cx="3883691" cy="1096775"/>
          </a:xfrm>
          <a:prstGeom prst="rect">
            <a:avLst/>
          </a:prstGeom>
          <a:noFill/>
          <a:ln>
            <a:noFill/>
          </a:ln>
        </p:spPr>
      </p:pic>
      <p:pic>
        <p:nvPicPr>
          <p:cNvPr id="805" name="Google Shape;805;p86"/>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13" name="Google Shape;226;g2a274a6fc93_0_3">
            <a:extLst>
              <a:ext uri="{FF2B5EF4-FFF2-40B4-BE49-F238E27FC236}">
                <a16:creationId xmlns:a16="http://schemas.microsoft.com/office/drawing/2014/main" id="{EE02B81C-0DF6-7951-E465-C93E2B08AE24}"/>
              </a:ext>
            </a:extLst>
          </p:cNvPr>
          <p:cNvSpPr txBox="1">
            <a:spLocks noGrp="1"/>
          </p:cNvSpPr>
          <p:nvPr>
            <p:ph type="body" idx="1"/>
          </p:nvPr>
        </p:nvSpPr>
        <p:spPr>
          <a:xfrm>
            <a:off x="311700" y="3169195"/>
            <a:ext cx="5153400" cy="156937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fr" b="1" dirty="0"/>
              <a:t>Deux parties :</a:t>
            </a:r>
            <a:endParaRPr b="1" dirty="0"/>
          </a:p>
          <a:p>
            <a:pPr marL="457200" lvl="0" indent="-298450" algn="l" rtl="0">
              <a:lnSpc>
                <a:spcPct val="115000"/>
              </a:lnSpc>
              <a:spcBef>
                <a:spcPts val="0"/>
              </a:spcBef>
              <a:spcAft>
                <a:spcPts val="0"/>
              </a:spcAft>
              <a:buClr>
                <a:srgbClr val="135D6D"/>
              </a:buClr>
              <a:buSzPts val="1830"/>
              <a:buFont typeface="Arial"/>
              <a:buChar char="•"/>
            </a:pPr>
            <a:r>
              <a:rPr lang="fr" dirty="0"/>
              <a:t>Les cycles de l’eau (plateau puzzle)</a:t>
            </a:r>
            <a:endParaRPr dirty="0"/>
          </a:p>
          <a:p>
            <a:pPr marL="457200" lvl="0" indent="-298450" algn="l" rtl="0">
              <a:lnSpc>
                <a:spcPct val="115000"/>
              </a:lnSpc>
              <a:spcBef>
                <a:spcPts val="0"/>
              </a:spcBef>
              <a:spcAft>
                <a:spcPts val="0"/>
              </a:spcAft>
              <a:buClr>
                <a:srgbClr val="135D6D"/>
              </a:buClr>
              <a:buSzPts val="1830"/>
              <a:buFont typeface="Arial"/>
              <a:buChar char="•"/>
            </a:pPr>
            <a:r>
              <a:rPr lang="fr" dirty="0"/>
              <a:t>Les impacts des activités humaines </a:t>
            </a:r>
            <a:endParaRPr dirty="0"/>
          </a:p>
          <a:p>
            <a:pPr marL="914400" lvl="1" indent="-298450" algn="l" rtl="0">
              <a:lnSpc>
                <a:spcPct val="115000"/>
              </a:lnSpc>
              <a:spcBef>
                <a:spcPts val="0"/>
              </a:spcBef>
              <a:spcAft>
                <a:spcPts val="0"/>
              </a:spcAft>
              <a:buClr>
                <a:srgbClr val="135D6D"/>
              </a:buClr>
              <a:buSzPts val="1830"/>
              <a:buFont typeface="Courier New"/>
              <a:buChar char="o"/>
            </a:pPr>
            <a:r>
              <a:rPr lang="fr" sz="1600" dirty="0"/>
              <a:t>Frises d’impact</a:t>
            </a:r>
            <a:endParaRPr dirty="0"/>
          </a:p>
          <a:p>
            <a:pPr marL="914400" lvl="1" indent="-298450" algn="l" rtl="0">
              <a:lnSpc>
                <a:spcPct val="115000"/>
              </a:lnSpc>
              <a:spcBef>
                <a:spcPts val="0"/>
              </a:spcBef>
              <a:spcAft>
                <a:spcPts val="0"/>
              </a:spcAft>
              <a:buClr>
                <a:srgbClr val="135D6D"/>
              </a:buClr>
              <a:buSzPts val="1830"/>
              <a:buFont typeface="Courier New"/>
              <a:buChar char="o"/>
            </a:pPr>
            <a:r>
              <a:rPr lang="fr" sz="1600" dirty="0"/>
              <a:t>Jeu empreinte eau</a:t>
            </a:r>
            <a:endParaRPr sz="1600" dirty="0"/>
          </a:p>
        </p:txBody>
      </p:sp>
      <p:sp>
        <p:nvSpPr>
          <p:cNvPr id="14" name="Google Shape;227;g2a274a6fc93_0_3">
            <a:extLst>
              <a:ext uri="{FF2B5EF4-FFF2-40B4-BE49-F238E27FC236}">
                <a16:creationId xmlns:a16="http://schemas.microsoft.com/office/drawing/2014/main" id="{BBC4EA49-37CB-794C-23AC-6BFCAD3CB71A}"/>
              </a:ext>
            </a:extLst>
          </p:cNvPr>
          <p:cNvSpPr txBox="1"/>
          <p:nvPr/>
        </p:nvSpPr>
        <p:spPr>
          <a:xfrm>
            <a:off x="311699" y="1144850"/>
            <a:ext cx="4101363" cy="1954351"/>
          </a:xfrm>
          <a:prstGeom prst="rect">
            <a:avLst/>
          </a:prstGeom>
          <a:noFill/>
          <a:ln>
            <a:noFill/>
          </a:ln>
        </p:spPr>
        <p:txBody>
          <a:bodyPr spcFirstLastPara="1" wrap="square" lIns="91425" tIns="91425" rIns="91425" bIns="91425" anchor="t" anchorCtr="0">
            <a:spAutoFit/>
          </a:bodyPr>
          <a:lstStyle/>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Durée : 2 heures (adultes : 1h30)</a:t>
            </a:r>
            <a:endParaRPr sz="2000" b="0" i="0" u="none" strike="noStrike" cap="none" dirty="0">
              <a:solidFill>
                <a:schemeClr val="dk1"/>
              </a:solidFill>
              <a:latin typeface="Twentieth Century"/>
              <a:ea typeface="Twentieth Century"/>
              <a:cs typeface="Twentieth Century"/>
              <a:sym typeface="Twentieth Century"/>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Public : 8/10 ans -&gt; 15 ans</a:t>
            </a:r>
            <a:endParaRPr dirty="0"/>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6 à 12 participants (1/2 tables)</a:t>
            </a:r>
            <a:endParaRPr dirty="0"/>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dirty="0">
                <a:solidFill>
                  <a:schemeClr val="dk1"/>
                </a:solidFill>
                <a:latin typeface="Twentieth Century"/>
                <a:ea typeface="Twentieth Century"/>
                <a:cs typeface="Twentieth Century"/>
                <a:sym typeface="Twentieth Century"/>
              </a:rPr>
              <a:t>Accessible gratuitement aux enseignant</a:t>
            </a:r>
            <a:r>
              <a:rPr lang="fr" sz="2000" dirty="0">
                <a:solidFill>
                  <a:schemeClr val="dk1"/>
                </a:solidFill>
                <a:latin typeface="Twentieth Century"/>
                <a:ea typeface="Twentieth Century"/>
                <a:cs typeface="Twentieth Century"/>
                <a:sym typeface="Twentieth Century"/>
              </a:rPr>
              <a:t>·e</a:t>
            </a:r>
            <a:r>
              <a:rPr lang="fr" sz="2000" b="0" i="0" u="none" strike="noStrike" cap="none" dirty="0">
                <a:solidFill>
                  <a:schemeClr val="dk1"/>
                </a:solidFill>
                <a:latin typeface="Twentieth Century"/>
                <a:ea typeface="Twentieth Century"/>
                <a:cs typeface="Twentieth Century"/>
                <a:sym typeface="Twentieth Century"/>
              </a:rPr>
              <a:t>s, sans formation</a:t>
            </a:r>
            <a:endParaRPr sz="2000" b="0" i="0" u="none" strike="noStrike" cap="none" dirty="0">
              <a:solidFill>
                <a:schemeClr val="dk1"/>
              </a:solidFill>
              <a:latin typeface="Twentieth Century"/>
              <a:ea typeface="Twentieth Century"/>
              <a:cs typeface="Twentieth Century"/>
              <a:sym typeface="Twentieth Century"/>
            </a:endParaRPr>
          </a:p>
        </p:txBody>
      </p:sp>
      <p:pic>
        <p:nvPicPr>
          <p:cNvPr id="15" name="Google Shape;229;g2a274a6fc93_0_3">
            <a:extLst>
              <a:ext uri="{FF2B5EF4-FFF2-40B4-BE49-F238E27FC236}">
                <a16:creationId xmlns:a16="http://schemas.microsoft.com/office/drawing/2014/main" id="{BE71DCA8-A1B3-7554-043E-F17A222498A7}"/>
              </a:ext>
            </a:extLst>
          </p:cNvPr>
          <p:cNvPicPr preferRelativeResize="0"/>
          <p:nvPr/>
        </p:nvPicPr>
        <p:blipFill rotWithShape="1">
          <a:blip r:embed="rId5">
            <a:alphaModFix/>
          </a:blip>
          <a:srcRect/>
          <a:stretch/>
        </p:blipFill>
        <p:spPr>
          <a:xfrm>
            <a:off x="4324574" y="727841"/>
            <a:ext cx="4658185" cy="1915347"/>
          </a:xfrm>
          <a:prstGeom prst="rect">
            <a:avLst/>
          </a:prstGeom>
          <a:noFill/>
          <a:ln>
            <a:noFill/>
          </a:ln>
        </p:spPr>
      </p:pic>
      <p:pic>
        <p:nvPicPr>
          <p:cNvPr id="16" name="Google Shape;230;g2a274a6fc93_0_3">
            <a:extLst>
              <a:ext uri="{FF2B5EF4-FFF2-40B4-BE49-F238E27FC236}">
                <a16:creationId xmlns:a16="http://schemas.microsoft.com/office/drawing/2014/main" id="{034380B0-871D-2339-113D-59CCD35CB006}"/>
              </a:ext>
            </a:extLst>
          </p:cNvPr>
          <p:cNvPicPr preferRelativeResize="0"/>
          <p:nvPr/>
        </p:nvPicPr>
        <p:blipFill rotWithShape="1">
          <a:blip r:embed="rId6">
            <a:alphaModFix/>
          </a:blip>
          <a:srcRect/>
          <a:stretch/>
        </p:blipFill>
        <p:spPr>
          <a:xfrm>
            <a:off x="5103551" y="3081368"/>
            <a:ext cx="2104074" cy="1008803"/>
          </a:xfrm>
          <a:prstGeom prst="rect">
            <a:avLst/>
          </a:prstGeom>
          <a:noFill/>
          <a:ln>
            <a:noFill/>
          </a:ln>
        </p:spPr>
      </p:pic>
      <p:pic>
        <p:nvPicPr>
          <p:cNvPr id="17" name="Google Shape;231;g2a274a6fc93_0_3">
            <a:extLst>
              <a:ext uri="{FF2B5EF4-FFF2-40B4-BE49-F238E27FC236}">
                <a16:creationId xmlns:a16="http://schemas.microsoft.com/office/drawing/2014/main" id="{98641690-CC39-167C-EF37-B019FC9ADC54}"/>
              </a:ext>
            </a:extLst>
          </p:cNvPr>
          <p:cNvPicPr preferRelativeResize="0"/>
          <p:nvPr/>
        </p:nvPicPr>
        <p:blipFill rotWithShape="1">
          <a:blip r:embed="rId7">
            <a:alphaModFix/>
          </a:blip>
          <a:srcRect/>
          <a:stretch/>
        </p:blipFill>
        <p:spPr>
          <a:xfrm>
            <a:off x="6841864" y="4084782"/>
            <a:ext cx="1990436" cy="979079"/>
          </a:xfrm>
          <a:prstGeom prst="rect">
            <a:avLst/>
          </a:prstGeom>
          <a:noFill/>
          <a:ln>
            <a:noFill/>
          </a:ln>
        </p:spPr>
      </p:pic>
      <p:cxnSp>
        <p:nvCxnSpPr>
          <p:cNvPr id="18" name="Google Shape;232;g2a274a6fc93_0_3">
            <a:extLst>
              <a:ext uri="{FF2B5EF4-FFF2-40B4-BE49-F238E27FC236}">
                <a16:creationId xmlns:a16="http://schemas.microsoft.com/office/drawing/2014/main" id="{B2E9295A-9485-793F-1175-4CA17C029615}"/>
              </a:ext>
            </a:extLst>
          </p:cNvPr>
          <p:cNvCxnSpPr>
            <a:stCxn id="16" idx="2"/>
            <a:endCxn id="17" idx="1"/>
          </p:cNvCxnSpPr>
          <p:nvPr/>
        </p:nvCxnSpPr>
        <p:spPr>
          <a:xfrm>
            <a:off x="6155588" y="4090171"/>
            <a:ext cx="686400" cy="484200"/>
          </a:xfrm>
          <a:prstGeom prst="straightConnector1">
            <a:avLst/>
          </a:prstGeom>
          <a:noFill/>
          <a:ln w="9525" cap="flat" cmpd="sng">
            <a:solidFill>
              <a:schemeClr val="dk1"/>
            </a:solidFill>
            <a:prstDash val="solid"/>
            <a:round/>
            <a:headEnd type="triangle" w="med" len="med"/>
            <a:tailEnd type="triangle" w="med" len="med"/>
          </a:ln>
        </p:spPr>
      </p:cxnSp>
      <p:sp>
        <p:nvSpPr>
          <p:cNvPr id="24" name="ZoneTexte 23">
            <a:extLst>
              <a:ext uri="{FF2B5EF4-FFF2-40B4-BE49-F238E27FC236}">
                <a16:creationId xmlns:a16="http://schemas.microsoft.com/office/drawing/2014/main" id="{9AF2D2F6-D7E0-E4E0-F763-208358F76BC2}"/>
              </a:ext>
            </a:extLst>
          </p:cNvPr>
          <p:cNvSpPr txBox="1"/>
          <p:nvPr/>
        </p:nvSpPr>
        <p:spPr>
          <a:xfrm>
            <a:off x="4930730" y="466009"/>
            <a:ext cx="1568058" cy="307777"/>
          </a:xfrm>
          <a:prstGeom prst="rect">
            <a:avLst/>
          </a:prstGeom>
          <a:noFill/>
        </p:spPr>
        <p:txBody>
          <a:bodyPr wrap="none" rtlCol="0">
            <a:spAutoFit/>
          </a:bodyPr>
          <a:lstStyle/>
          <a:p>
            <a:r>
              <a:rPr lang="fr-FR" dirty="0"/>
              <a:t>1) Plateau puzzle</a:t>
            </a:r>
          </a:p>
        </p:txBody>
      </p:sp>
      <p:sp>
        <p:nvSpPr>
          <p:cNvPr id="25" name="ZoneTexte 24">
            <a:extLst>
              <a:ext uri="{FF2B5EF4-FFF2-40B4-BE49-F238E27FC236}">
                <a16:creationId xmlns:a16="http://schemas.microsoft.com/office/drawing/2014/main" id="{5C12F20E-7F1D-2B23-CC41-4CA06BA04D8B}"/>
              </a:ext>
            </a:extLst>
          </p:cNvPr>
          <p:cNvSpPr txBox="1"/>
          <p:nvPr/>
        </p:nvSpPr>
        <p:spPr>
          <a:xfrm>
            <a:off x="7264242" y="466009"/>
            <a:ext cx="1596912" cy="307777"/>
          </a:xfrm>
          <a:prstGeom prst="rect">
            <a:avLst/>
          </a:prstGeom>
          <a:noFill/>
        </p:spPr>
        <p:txBody>
          <a:bodyPr wrap="none" rtlCol="0">
            <a:spAutoFit/>
          </a:bodyPr>
          <a:lstStyle/>
          <a:p>
            <a:r>
              <a:rPr lang="fr-FR" dirty="0"/>
              <a:t>2) Frises d’impact</a:t>
            </a:r>
          </a:p>
        </p:txBody>
      </p:sp>
      <p:sp>
        <p:nvSpPr>
          <p:cNvPr id="26" name="ZoneTexte 25">
            <a:extLst>
              <a:ext uri="{FF2B5EF4-FFF2-40B4-BE49-F238E27FC236}">
                <a16:creationId xmlns:a16="http://schemas.microsoft.com/office/drawing/2014/main" id="{68996294-8EDF-8298-6C52-009D3E900B6F}"/>
              </a:ext>
            </a:extLst>
          </p:cNvPr>
          <p:cNvSpPr txBox="1"/>
          <p:nvPr/>
        </p:nvSpPr>
        <p:spPr>
          <a:xfrm>
            <a:off x="5056754" y="2791424"/>
            <a:ext cx="1577676" cy="307777"/>
          </a:xfrm>
          <a:prstGeom prst="rect">
            <a:avLst/>
          </a:prstGeom>
          <a:noFill/>
        </p:spPr>
        <p:txBody>
          <a:bodyPr wrap="none" rtlCol="0">
            <a:spAutoFit/>
          </a:bodyPr>
          <a:lstStyle/>
          <a:p>
            <a:r>
              <a:rPr lang="fr-FR" dirty="0"/>
              <a:t>3) Empreinte Eau</a:t>
            </a:r>
          </a:p>
        </p:txBody>
      </p:sp>
    </p:spTree>
    <p:extLst>
      <p:ext uri="{BB962C8B-B14F-4D97-AF65-F5344CB8AC3E}">
        <p14:creationId xmlns:p14="http://schemas.microsoft.com/office/powerpoint/2010/main" val="431480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f22f74069e_0_26"/>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2784"/>
              <a:buFont typeface="Twentieth Century"/>
              <a:buNone/>
            </a:pPr>
            <a:r>
              <a:rPr lang="fr">
                <a:solidFill>
                  <a:schemeClr val="lt1"/>
                </a:solidFill>
              </a:rPr>
              <a:t>LICENCE &amp;</a:t>
            </a:r>
            <a:br>
              <a:rPr lang="fr">
                <a:solidFill>
                  <a:schemeClr val="lt1"/>
                </a:solidFill>
              </a:rPr>
            </a:br>
            <a:r>
              <a:rPr lang="fr">
                <a:solidFill>
                  <a:schemeClr val="lt1"/>
                </a:solidFill>
              </a:rPr>
              <a:t>CONDITIONS COMMERCIALES</a:t>
            </a:r>
            <a:endParaRPr>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a:solidFill>
                  <a:srgbClr val="135D6D"/>
                </a:solidFill>
              </a:rPr>
              <a:t>Licence</a:t>
            </a:r>
            <a:endParaRPr/>
          </a:p>
        </p:txBody>
      </p:sp>
      <p:sp>
        <p:nvSpPr>
          <p:cNvPr id="817" name="Google Shape;817;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10000"/>
          </a:bodyPr>
          <a:lstStyle/>
          <a:p>
            <a:pPr marL="457200" lvl="0" indent="-352167" algn="just" rtl="0">
              <a:lnSpc>
                <a:spcPct val="90000"/>
              </a:lnSpc>
              <a:spcBef>
                <a:spcPts val="800"/>
              </a:spcBef>
              <a:spcAft>
                <a:spcPts val="0"/>
              </a:spcAft>
              <a:buClr>
                <a:schemeClr val="dk1"/>
              </a:buClr>
              <a:buSzPts val="1946"/>
              <a:buChar char="●"/>
            </a:pPr>
            <a:r>
              <a:rPr lang="fr" dirty="0">
                <a:solidFill>
                  <a:schemeClr val="dk1"/>
                </a:solidFill>
              </a:rPr>
              <a:t>Licence CC </a:t>
            </a:r>
            <a:r>
              <a:rPr lang="fr" u="sng" dirty="0">
                <a:solidFill>
                  <a:schemeClr val="dk1"/>
                </a:solidFill>
                <a:hlinkClick r:id="rId3">
                  <a:extLst>
                    <a:ext uri="{A12FA001-AC4F-418D-AE19-62706E023703}">
                      <ahyp:hlinkClr xmlns:ahyp="http://schemas.microsoft.com/office/drawing/2018/hyperlinkcolor" val="tx"/>
                    </a:ext>
                  </a:extLst>
                </a:hlinkClick>
              </a:rPr>
              <a:t>BY-NC-ND</a:t>
            </a:r>
            <a:r>
              <a:rPr lang="fr" dirty="0">
                <a:solidFill>
                  <a:schemeClr val="dk1"/>
                </a:solidFill>
              </a:rPr>
              <a:t> (créditer les auteurs, non commercial, non modifiable)</a:t>
            </a:r>
            <a:endParaRPr dirty="0"/>
          </a:p>
          <a:p>
            <a:pPr marL="457200" lvl="0" indent="-352167" algn="l" rtl="0">
              <a:lnSpc>
                <a:spcPct val="90000"/>
              </a:lnSpc>
              <a:spcBef>
                <a:spcPts val="1200"/>
              </a:spcBef>
              <a:spcAft>
                <a:spcPts val="0"/>
              </a:spcAft>
              <a:buClr>
                <a:schemeClr val="dk1"/>
              </a:buClr>
              <a:buSzPts val="1946"/>
              <a:buChar char="●"/>
            </a:pPr>
            <a:r>
              <a:rPr lang="fr" dirty="0">
                <a:solidFill>
                  <a:schemeClr val="dk1"/>
                </a:solidFill>
              </a:rPr>
              <a:t>Si animation en Anglais : utiliser le nom </a:t>
            </a:r>
            <a:r>
              <a:rPr lang="fr" b="1" dirty="0">
                <a:solidFill>
                  <a:schemeClr val="dk1"/>
                </a:solidFill>
              </a:rPr>
              <a:t>“The Water Puzzle Workshop”</a:t>
            </a:r>
            <a:r>
              <a:rPr lang="fr" dirty="0">
                <a:solidFill>
                  <a:schemeClr val="dk1"/>
                </a:solidFill>
              </a:rPr>
              <a:t>, en espagnol</a:t>
            </a:r>
            <a:r>
              <a:rPr lang="fr" b="1" dirty="0">
                <a:solidFill>
                  <a:schemeClr val="dk1"/>
                </a:solidFill>
              </a:rPr>
              <a:t> “Mural del Agua”</a:t>
            </a:r>
            <a:endParaRPr b="1" dirty="0"/>
          </a:p>
          <a:p>
            <a:pPr marL="457200" lvl="0" indent="-352167" algn="l" rtl="0">
              <a:lnSpc>
                <a:spcPct val="90000"/>
              </a:lnSpc>
              <a:spcBef>
                <a:spcPts val="1200"/>
              </a:spcBef>
              <a:spcAft>
                <a:spcPts val="0"/>
              </a:spcAft>
              <a:buClr>
                <a:schemeClr val="dk1"/>
              </a:buClr>
              <a:buSzPts val="1946"/>
              <a:buChar char="●"/>
            </a:pPr>
            <a:r>
              <a:rPr lang="fr" dirty="0">
                <a:solidFill>
                  <a:schemeClr val="dk1"/>
                </a:solidFill>
              </a:rPr>
              <a:t>Commercialisation (</a:t>
            </a:r>
            <a:r>
              <a:rPr lang="fr" sz="2600" b="1" u="sng" dirty="0">
                <a:solidFill>
                  <a:srgbClr val="FF0000"/>
                </a:solidFill>
              </a:rPr>
              <a:t>CGU à lire</a:t>
            </a:r>
            <a:r>
              <a:rPr lang="fr" dirty="0">
                <a:solidFill>
                  <a:schemeClr val="dk1"/>
                </a:solidFill>
              </a:rPr>
              <a:t>) :</a:t>
            </a:r>
            <a:endParaRPr dirty="0"/>
          </a:p>
          <a:p>
            <a:pPr marL="835278" lvl="1" indent="-285748"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Pas de reversement en tant que bénévole, enseignant et dans un cadre associatif si gratuité pour les participants</a:t>
            </a:r>
            <a:endParaRPr sz="1800" u="sng" dirty="0"/>
          </a:p>
          <a:p>
            <a:pPr marL="835278" lvl="1" indent="-285748"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3€ / participant dans un cadre professionnel salarié (vos collègues, les élus associés à votre structure si vous êtes dans une collectivité)</a:t>
            </a:r>
            <a:endParaRPr dirty="0"/>
          </a:p>
          <a:p>
            <a:pPr marL="835278" lvl="1" indent="-285748"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10% montant de la facture HT pour une prestation facturée ou une animation vers une structure extérieure (</a:t>
            </a:r>
            <a:r>
              <a:rPr lang="fr" sz="1800" u="sng" dirty="0">
                <a:solidFill>
                  <a:schemeClr val="dk1"/>
                </a:solidFill>
              </a:rPr>
              <a:t>il faut être </a:t>
            </a:r>
            <a:r>
              <a:rPr lang="fr" sz="1800" b="1" u="sng" dirty="0">
                <a:solidFill>
                  <a:srgbClr val="FF0000"/>
                </a:solidFill>
              </a:rPr>
              <a:t>agréé pro</a:t>
            </a:r>
            <a:r>
              <a:rPr lang="fr" sz="1800" dirty="0">
                <a:solidFill>
                  <a:schemeClr val="dk1"/>
                </a:solidFill>
              </a:rPr>
              <a:t>)</a:t>
            </a:r>
          </a:p>
          <a:p>
            <a:pPr indent="-352167" algn="just">
              <a:lnSpc>
                <a:spcPct val="90000"/>
              </a:lnSpc>
              <a:spcBef>
                <a:spcPts val="1200"/>
              </a:spcBef>
              <a:buClr>
                <a:schemeClr val="dk1"/>
              </a:buClr>
              <a:buSzPts val="1946"/>
            </a:pPr>
            <a:r>
              <a:rPr lang="fr" sz="2100" dirty="0"/>
              <a:t>Rappel : le paiement des droits d’utilisation a pour but d’aider l’association, composée à ce jour </a:t>
            </a:r>
            <a:r>
              <a:rPr lang="fr" sz="2100" b="1" dirty="0"/>
              <a:t>uniquement de bénévoles</a:t>
            </a:r>
            <a:r>
              <a:rPr lang="fr" sz="2100" dirty="0"/>
              <a:t>, à se développer et recruter des salariés.</a:t>
            </a:r>
            <a:endParaRPr sz="21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88"/>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dirty="0">
                <a:solidFill>
                  <a:srgbClr val="135D6D"/>
                </a:solidFill>
              </a:rPr>
              <a:t>Statut animateur pro agréé</a:t>
            </a:r>
            <a:endParaRPr dirty="0"/>
          </a:p>
        </p:txBody>
      </p:sp>
      <p:sp>
        <p:nvSpPr>
          <p:cNvPr id="823" name="Google Shape;823;p88"/>
          <p:cNvSpPr txBox="1">
            <a:spLocks noGrp="1"/>
          </p:cNvSpPr>
          <p:nvPr>
            <p:ph type="body" idx="1"/>
          </p:nvPr>
        </p:nvSpPr>
        <p:spPr>
          <a:xfrm>
            <a:off x="311699" y="1097281"/>
            <a:ext cx="8670935" cy="3471594"/>
          </a:xfrm>
          <a:prstGeom prst="rect">
            <a:avLst/>
          </a:prstGeom>
          <a:noFill/>
          <a:ln>
            <a:noFill/>
          </a:ln>
        </p:spPr>
        <p:txBody>
          <a:bodyPr spcFirstLastPara="1" wrap="square" lIns="91425" tIns="91425" rIns="91425" bIns="91425" anchor="t" anchorCtr="0">
            <a:normAutofit lnSpcReduction="10000"/>
          </a:bodyPr>
          <a:lstStyle/>
          <a:p>
            <a:pPr marL="457200" lvl="0" indent="-352167" algn="just" rtl="0">
              <a:lnSpc>
                <a:spcPct val="90000"/>
              </a:lnSpc>
              <a:spcBef>
                <a:spcPts val="800"/>
              </a:spcBef>
              <a:spcAft>
                <a:spcPts val="0"/>
              </a:spcAft>
              <a:buClr>
                <a:schemeClr val="dk1"/>
              </a:buClr>
              <a:buSzPts val="1946"/>
              <a:buChar char="●"/>
            </a:pPr>
            <a:r>
              <a:rPr lang="fr" dirty="0">
                <a:solidFill>
                  <a:schemeClr val="dk1"/>
                </a:solidFill>
              </a:rPr>
              <a:t>Obligatoire si vous voulez facturer des ateliers ou faire des prestations externes à votre structure. Ex</a:t>
            </a:r>
            <a:r>
              <a:rPr lang="fr" dirty="0"/>
              <a:t>ception : associations qui font payer le grand public pour une animation : </a:t>
            </a:r>
            <a:r>
              <a:rPr lang="fr" b="1" dirty="0"/>
              <a:t>max une fois par mois</a:t>
            </a:r>
            <a:r>
              <a:rPr lang="fr" dirty="0"/>
              <a:t>.</a:t>
            </a:r>
          </a:p>
          <a:p>
            <a:pPr marL="457200" lvl="0" indent="-352167" algn="just" rtl="0">
              <a:lnSpc>
                <a:spcPct val="90000"/>
              </a:lnSpc>
              <a:spcBef>
                <a:spcPts val="800"/>
              </a:spcBef>
              <a:spcAft>
                <a:spcPts val="0"/>
              </a:spcAft>
              <a:buClr>
                <a:schemeClr val="dk1"/>
              </a:buClr>
              <a:buSzPts val="1946"/>
              <a:buChar char="●"/>
            </a:pPr>
            <a:r>
              <a:rPr lang="fr-FR" dirty="0"/>
              <a:t>L’association redirige les demandes des entreprises vers ce réseau.</a:t>
            </a:r>
            <a:endParaRPr dirty="0"/>
          </a:p>
          <a:p>
            <a:pPr marL="457200" lvl="0" indent="-352167" algn="just" rtl="0">
              <a:lnSpc>
                <a:spcPct val="90000"/>
              </a:lnSpc>
              <a:spcBef>
                <a:spcPts val="800"/>
              </a:spcBef>
              <a:spcAft>
                <a:spcPts val="0"/>
              </a:spcAft>
              <a:buClr>
                <a:schemeClr val="dk1"/>
              </a:buClr>
              <a:buSzPts val="1946"/>
              <a:buFont typeface="Wingdings" panose="05000000000000000000" pitchFamily="2" charset="2"/>
              <a:buChar char="Ø"/>
            </a:pPr>
            <a:r>
              <a:rPr lang="fr" sz="2000" dirty="0">
                <a:solidFill>
                  <a:srgbClr val="FF0000"/>
                </a:solidFill>
              </a:rPr>
              <a:t>Co-animation avec un animateur expérimenté qui vérifie la bonne prise en main de l’atelier. </a:t>
            </a:r>
            <a:r>
              <a:rPr lang="fr" sz="2000">
                <a:solidFill>
                  <a:srgbClr val="FF0000"/>
                </a:solidFill>
              </a:rPr>
              <a:t>Trouvez votre co animateur sur Discord !</a:t>
            </a:r>
            <a:endParaRPr dirty="0"/>
          </a:p>
          <a:p>
            <a:pPr marL="457200" lvl="0" indent="-352167" algn="l" rtl="0">
              <a:lnSpc>
                <a:spcPct val="90000"/>
              </a:lnSpc>
              <a:spcBef>
                <a:spcPts val="1200"/>
              </a:spcBef>
              <a:spcAft>
                <a:spcPts val="0"/>
              </a:spcAft>
              <a:buClr>
                <a:schemeClr val="dk1"/>
              </a:buClr>
              <a:buSzPts val="1946"/>
              <a:buChar char="●"/>
            </a:pPr>
            <a:r>
              <a:rPr lang="fr" dirty="0">
                <a:solidFill>
                  <a:schemeClr val="dk1"/>
                </a:solidFill>
              </a:rPr>
              <a:t>Agrément fourni pour l’année N avec des conditions à respecter l’année N-1 :</a:t>
            </a:r>
            <a:endParaRPr dirty="0"/>
          </a:p>
          <a:p>
            <a:pPr marL="835278" lvl="1" indent="-285748"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10% montant de la facture HT reversé pour chaque prestation facturée (reversion possible tous les 2/3 mois)</a:t>
            </a:r>
            <a:endParaRPr dirty="0"/>
          </a:p>
          <a:p>
            <a:pPr marL="835278" lvl="1" indent="-285748" algn="just" rtl="0">
              <a:lnSpc>
                <a:spcPct val="90000"/>
              </a:lnSpc>
              <a:spcBef>
                <a:spcPts val="1200"/>
              </a:spcBef>
              <a:spcAft>
                <a:spcPts val="0"/>
              </a:spcAft>
              <a:buClr>
                <a:schemeClr val="dk1"/>
              </a:buClr>
              <a:buSzPts val="2146"/>
              <a:buFont typeface="Noto Sans Symbols"/>
              <a:buChar char="✔"/>
            </a:pPr>
            <a:r>
              <a:rPr lang="fr" sz="1800" dirty="0"/>
              <a:t>Deux sessions de bénévolat par an pour l’association</a:t>
            </a:r>
            <a:endParaRPr dirty="0"/>
          </a:p>
          <a:p>
            <a:pPr marL="457200" lvl="0" indent="-228600" algn="l" rtl="0">
              <a:lnSpc>
                <a:spcPct val="115000"/>
              </a:lnSpc>
              <a:spcBef>
                <a:spcPts val="0"/>
              </a:spcBef>
              <a:spcAft>
                <a:spcPts val="0"/>
              </a:spcAft>
              <a:buSzPts val="1800"/>
              <a:buNone/>
            </a:pP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88"/>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dirty="0">
                <a:solidFill>
                  <a:srgbClr val="135D6D"/>
                </a:solidFill>
              </a:rPr>
              <a:t>Agrément pro</a:t>
            </a:r>
            <a:endParaRPr dirty="0"/>
          </a:p>
        </p:txBody>
      </p:sp>
      <p:pic>
        <p:nvPicPr>
          <p:cNvPr id="5" name="Image 4">
            <a:extLst>
              <a:ext uri="{FF2B5EF4-FFF2-40B4-BE49-F238E27FC236}">
                <a16:creationId xmlns:a16="http://schemas.microsoft.com/office/drawing/2014/main" id="{F814C096-8699-044B-08C6-1B6FDF5DDCB2}"/>
              </a:ext>
            </a:extLst>
          </p:cNvPr>
          <p:cNvPicPr>
            <a:picLocks noChangeAspect="1"/>
          </p:cNvPicPr>
          <p:nvPr/>
        </p:nvPicPr>
        <p:blipFill>
          <a:blip r:embed="rId3"/>
          <a:stretch>
            <a:fillRect/>
          </a:stretch>
        </p:blipFill>
        <p:spPr>
          <a:xfrm>
            <a:off x="0" y="384761"/>
            <a:ext cx="9144000" cy="4688114"/>
          </a:xfrm>
          <a:prstGeom prst="rect">
            <a:avLst/>
          </a:prstGeom>
        </p:spPr>
      </p:pic>
      <p:sp>
        <p:nvSpPr>
          <p:cNvPr id="2" name="Google Shape;893;g2b22c6a95a0_0_0">
            <a:extLst>
              <a:ext uri="{FF2B5EF4-FFF2-40B4-BE49-F238E27FC236}">
                <a16:creationId xmlns:a16="http://schemas.microsoft.com/office/drawing/2014/main" id="{F8F3060F-CBCD-2B51-D2C6-4B1E23120FD4}"/>
              </a:ext>
            </a:extLst>
          </p:cNvPr>
          <p:cNvSpPr txBox="1"/>
          <p:nvPr/>
        </p:nvSpPr>
        <p:spPr>
          <a:xfrm>
            <a:off x="7541111" y="70625"/>
            <a:ext cx="1447039" cy="400079"/>
          </a:xfrm>
          <a:prstGeom prst="rect">
            <a:avLst/>
          </a:prstGeom>
          <a:solidFill>
            <a:srgbClr val="00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t>pro agréé</a:t>
            </a:r>
            <a:endParaRPr/>
          </a:p>
        </p:txBody>
      </p:sp>
    </p:spTree>
    <p:extLst>
      <p:ext uri="{BB962C8B-B14F-4D97-AF65-F5344CB8AC3E}">
        <p14:creationId xmlns:p14="http://schemas.microsoft.com/office/powerpoint/2010/main" val="1677064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gf22f74069e_0_12"/>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52516"/>
              <a:buFont typeface="Twentieth Century"/>
              <a:buNone/>
            </a:pPr>
            <a:r>
              <a:rPr lang="fr" sz="3400">
                <a:solidFill>
                  <a:schemeClr val="lt1"/>
                </a:solidFill>
              </a:rPr>
              <a:t>OUTILS À DISPOSITION</a:t>
            </a:r>
            <a:br>
              <a:rPr lang="fr" sz="3400">
                <a:solidFill>
                  <a:schemeClr val="lt1"/>
                </a:solidFill>
              </a:rPr>
            </a:br>
            <a:r>
              <a:rPr lang="fr" sz="3400">
                <a:solidFill>
                  <a:schemeClr val="lt1"/>
                </a:solidFill>
              </a:rPr>
              <a:t>DES ANIMATEURS</a:t>
            </a:r>
            <a:endParaRPr sz="3400">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9"/>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 sz="2400" u="sng">
                <a:solidFill>
                  <a:schemeClr val="dk1"/>
                </a:solidFill>
                <a:hlinkClick r:id="rId3">
                  <a:extLst>
                    <a:ext uri="{A12FA001-AC4F-418D-AE19-62706E023703}">
                      <ahyp:hlinkClr xmlns:ahyp="http://schemas.microsoft.com/office/drawing/2018/hyperlinkcolor" val="tx"/>
                    </a:ext>
                  </a:extLst>
                </a:hlinkClick>
              </a:rPr>
              <a:t>www.eaudyssee.org/espace-animateur/</a:t>
            </a:r>
            <a:r>
              <a:rPr lang="fr" sz="2400">
                <a:solidFill>
                  <a:schemeClr val="dk1"/>
                </a:solidFill>
              </a:rPr>
              <a:t> -&gt; activation par un admin</a:t>
            </a:r>
            <a:endParaRPr/>
          </a:p>
          <a:p>
            <a:pPr marL="957263" lvl="1" indent="-342900" algn="l" rtl="0">
              <a:lnSpc>
                <a:spcPct val="90000"/>
              </a:lnSpc>
              <a:spcBef>
                <a:spcPts val="800"/>
              </a:spcBef>
              <a:spcAft>
                <a:spcPts val="0"/>
              </a:spcAft>
              <a:buClr>
                <a:srgbClr val="135D6D"/>
              </a:buClr>
              <a:buSzPts val="2118"/>
              <a:buFont typeface="Arial"/>
              <a:buChar char="•"/>
            </a:pPr>
            <a:r>
              <a:rPr lang="fr" sz="1800">
                <a:solidFill>
                  <a:schemeClr val="dk1"/>
                </a:solidFill>
              </a:rPr>
              <a:t>Planning des Fresques  : i</a:t>
            </a:r>
            <a:r>
              <a:rPr lang="fr" sz="1800"/>
              <a:t>nscription</a:t>
            </a:r>
            <a:r>
              <a:rPr lang="fr" sz="1800">
                <a:solidFill>
                  <a:schemeClr val="dk1"/>
                </a:solidFill>
              </a:rPr>
              <a:t> (observateur, animateur, co-animateur, etc) et proposition d’ateliers</a:t>
            </a:r>
            <a:endParaRPr/>
          </a:p>
          <a:p>
            <a:pPr marL="614363" lvl="1" indent="0" algn="l" rtl="0">
              <a:lnSpc>
                <a:spcPct val="90000"/>
              </a:lnSpc>
              <a:spcBef>
                <a:spcPts val="800"/>
              </a:spcBef>
              <a:spcAft>
                <a:spcPts val="0"/>
              </a:spcAft>
              <a:buClr>
                <a:srgbClr val="135D6D"/>
              </a:buClr>
              <a:buSzPts val="2118"/>
              <a:buNone/>
            </a:pPr>
            <a:endParaRPr sz="1800"/>
          </a:p>
          <a:p>
            <a:pPr marL="500063" lvl="0" indent="-242046" algn="just" rtl="0">
              <a:lnSpc>
                <a:spcPct val="90000"/>
              </a:lnSpc>
              <a:spcBef>
                <a:spcPts val="800"/>
              </a:spcBef>
              <a:spcAft>
                <a:spcPts val="0"/>
              </a:spcAft>
              <a:buClr>
                <a:srgbClr val="135D6D"/>
              </a:buClr>
              <a:buSzPts val="1588"/>
              <a:buFont typeface="Arial"/>
              <a:buNone/>
            </a:pPr>
            <a:endParaRPr sz="1800"/>
          </a:p>
        </p:txBody>
      </p:sp>
      <p:sp>
        <p:nvSpPr>
          <p:cNvPr id="834" name="Google Shape;834;p89"/>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Espace animateur</a:t>
            </a:r>
            <a:endParaRPr sz="1400" b="0" i="0" u="none" strike="noStrike" cap="none">
              <a:solidFill>
                <a:srgbClr val="000000"/>
              </a:solidFill>
              <a:latin typeface="Arial"/>
              <a:ea typeface="Arial"/>
              <a:cs typeface="Arial"/>
              <a:sym typeface="Arial"/>
            </a:endParaRPr>
          </a:p>
        </p:txBody>
      </p:sp>
      <p:pic>
        <p:nvPicPr>
          <p:cNvPr id="835" name="Google Shape;835;p89"/>
          <p:cNvPicPr preferRelativeResize="0"/>
          <p:nvPr/>
        </p:nvPicPr>
        <p:blipFill rotWithShape="1">
          <a:blip r:embed="rId4">
            <a:alphaModFix/>
          </a:blip>
          <a:srcRect/>
          <a:stretch/>
        </p:blipFill>
        <p:spPr>
          <a:xfrm>
            <a:off x="8339754" y="4471938"/>
            <a:ext cx="657491" cy="607800"/>
          </a:xfrm>
          <a:prstGeom prst="rect">
            <a:avLst/>
          </a:prstGeom>
          <a:noFill/>
          <a:ln>
            <a:noFill/>
          </a:ln>
        </p:spPr>
      </p:pic>
      <p:pic>
        <p:nvPicPr>
          <p:cNvPr id="836" name="Google Shape;836;p89">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75"/>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 sz="2400" u="sng">
                <a:solidFill>
                  <a:schemeClr val="dk1"/>
                </a:solidFill>
                <a:hlinkClick r:id="rId3">
                  <a:extLst>
                    <a:ext uri="{A12FA001-AC4F-418D-AE19-62706E023703}">
                      <ahyp:hlinkClr xmlns:ahyp="http://schemas.microsoft.com/office/drawing/2018/hyperlinkcolor" val="tx"/>
                    </a:ext>
                  </a:extLst>
                </a:hlinkClick>
              </a:rPr>
              <a:t>www.eaudyssee.org/espace-animateur/</a:t>
            </a:r>
            <a:r>
              <a:rPr lang="fr" sz="2400">
                <a:solidFill>
                  <a:schemeClr val="dk1"/>
                </a:solidFill>
              </a:rPr>
              <a:t> -&gt; activation par un admin</a:t>
            </a:r>
            <a:endParaRPr/>
          </a:p>
          <a:p>
            <a:pPr marL="957263" lvl="1" indent="-342900" algn="l" rtl="0">
              <a:lnSpc>
                <a:spcPct val="90000"/>
              </a:lnSpc>
              <a:spcBef>
                <a:spcPts val="800"/>
              </a:spcBef>
              <a:spcAft>
                <a:spcPts val="0"/>
              </a:spcAft>
              <a:buClr>
                <a:srgbClr val="135D6D"/>
              </a:buClr>
              <a:buSzPts val="2118"/>
              <a:buFont typeface="Arial"/>
              <a:buChar char="•"/>
            </a:pPr>
            <a:r>
              <a:rPr lang="fr" sz="1800">
                <a:solidFill>
                  <a:schemeClr val="dk1"/>
                </a:solidFill>
              </a:rPr>
              <a:t>Planning des Fresques  : i</a:t>
            </a:r>
            <a:r>
              <a:rPr lang="fr" sz="1800"/>
              <a:t>nscription</a:t>
            </a:r>
            <a:r>
              <a:rPr lang="fr" sz="1800">
                <a:solidFill>
                  <a:schemeClr val="dk1"/>
                </a:solidFill>
              </a:rPr>
              <a:t> (observateur, animateur, co-animateur, etc) et proposition d’ateliers</a:t>
            </a:r>
            <a:endParaRPr/>
          </a:p>
          <a:p>
            <a:pPr marL="614363" lvl="1" indent="0" algn="l" rtl="0">
              <a:lnSpc>
                <a:spcPct val="90000"/>
              </a:lnSpc>
              <a:spcBef>
                <a:spcPts val="800"/>
              </a:spcBef>
              <a:spcAft>
                <a:spcPts val="0"/>
              </a:spcAft>
              <a:buClr>
                <a:srgbClr val="135D6D"/>
              </a:buClr>
              <a:buSzPts val="2118"/>
              <a:buNone/>
            </a:pPr>
            <a:endParaRPr sz="1800"/>
          </a:p>
          <a:p>
            <a:pPr marL="500063" lvl="0" indent="-242046" algn="just" rtl="0">
              <a:lnSpc>
                <a:spcPct val="90000"/>
              </a:lnSpc>
              <a:spcBef>
                <a:spcPts val="800"/>
              </a:spcBef>
              <a:spcAft>
                <a:spcPts val="0"/>
              </a:spcAft>
              <a:buClr>
                <a:srgbClr val="135D6D"/>
              </a:buClr>
              <a:buSzPts val="1588"/>
              <a:buFont typeface="Arial"/>
              <a:buNone/>
            </a:pPr>
            <a:endParaRPr sz="1800"/>
          </a:p>
        </p:txBody>
      </p:sp>
      <p:sp>
        <p:nvSpPr>
          <p:cNvPr id="842" name="Google Shape;842;p75"/>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Espace animateur</a:t>
            </a:r>
            <a:endParaRPr sz="1400" b="0" i="0" u="none" strike="noStrike" cap="none">
              <a:solidFill>
                <a:srgbClr val="000000"/>
              </a:solidFill>
              <a:latin typeface="Arial"/>
              <a:ea typeface="Arial"/>
              <a:cs typeface="Arial"/>
              <a:sym typeface="Arial"/>
            </a:endParaRPr>
          </a:p>
        </p:txBody>
      </p:sp>
      <p:pic>
        <p:nvPicPr>
          <p:cNvPr id="843" name="Google Shape;843;p75"/>
          <p:cNvPicPr preferRelativeResize="0"/>
          <p:nvPr/>
        </p:nvPicPr>
        <p:blipFill rotWithShape="1">
          <a:blip r:embed="rId4">
            <a:alphaModFix/>
          </a:blip>
          <a:srcRect/>
          <a:stretch/>
        </p:blipFill>
        <p:spPr>
          <a:xfrm>
            <a:off x="8339754" y="4471938"/>
            <a:ext cx="657491" cy="607800"/>
          </a:xfrm>
          <a:prstGeom prst="rect">
            <a:avLst/>
          </a:prstGeom>
          <a:noFill/>
          <a:ln>
            <a:noFill/>
          </a:ln>
        </p:spPr>
      </p:pic>
      <p:pic>
        <p:nvPicPr>
          <p:cNvPr id="844" name="Google Shape;844;p75"/>
          <p:cNvPicPr preferRelativeResize="0"/>
          <p:nvPr/>
        </p:nvPicPr>
        <p:blipFill rotWithShape="1">
          <a:blip r:embed="rId5">
            <a:alphaModFix/>
          </a:blip>
          <a:srcRect/>
          <a:stretch/>
        </p:blipFill>
        <p:spPr>
          <a:xfrm>
            <a:off x="5339792" y="1853286"/>
            <a:ext cx="3328707" cy="2553805"/>
          </a:xfrm>
          <a:prstGeom prst="rect">
            <a:avLst/>
          </a:prstGeom>
          <a:noFill/>
          <a:ln>
            <a:noFill/>
          </a:ln>
        </p:spPr>
      </p:pic>
      <p:sp>
        <p:nvSpPr>
          <p:cNvPr id="845" name="Google Shape;845;p75"/>
          <p:cNvSpPr txBox="1"/>
          <p:nvPr/>
        </p:nvSpPr>
        <p:spPr>
          <a:xfrm>
            <a:off x="-253806" y="1821536"/>
            <a:ext cx="5496365" cy="3258202"/>
          </a:xfrm>
          <a:prstGeom prst="rect">
            <a:avLst/>
          </a:prstGeom>
          <a:noFill/>
          <a:ln>
            <a:noFill/>
          </a:ln>
        </p:spPr>
        <p:txBody>
          <a:bodyPr spcFirstLastPara="1" wrap="square" lIns="91425" tIns="91425" rIns="91425" bIns="91425" anchor="t" anchorCtr="0">
            <a:normAutofit/>
          </a:bodyPr>
          <a:lstStyle/>
          <a:p>
            <a:pPr marL="1414463" marR="0" lvl="2" indent="-342899"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Code couleur par type d’atelier (présentiel, en ligne, validation pro, formation, …)</a:t>
            </a:r>
            <a:endParaRPr/>
          </a:p>
          <a:p>
            <a:pPr marL="1414463" marR="0" lvl="2" indent="-342899"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Possibilité de s’inscrire sur un créneau proposé vide ou de proposer un atelier quand on veut (les admins créent les billetteries)</a:t>
            </a:r>
            <a:endParaRPr/>
          </a:p>
          <a:p>
            <a:pPr marL="1414463" marR="0" lvl="2" indent="-342899"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Atelier hors Eau’Dyssée : pas de billetterie, com ou référencement de l’asso</a:t>
            </a:r>
            <a:endParaRPr/>
          </a:p>
          <a:p>
            <a:pPr marL="1414463" marR="0" lvl="2" indent="-342899"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Mail récap automatique reçu 3j avant l’atelier</a:t>
            </a:r>
            <a:endParaRPr/>
          </a:p>
          <a:p>
            <a:pPr marL="1414463" marR="0" lvl="2" indent="-342899"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Vidéo dans l’espace qui explique en détail (Formation 1/3)</a:t>
            </a:r>
            <a:endParaRPr sz="1500" b="0" i="0" u="none" strike="noStrike" cap="none">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ts val="2118"/>
              <a:buFont typeface="Noto Sans Symbols"/>
              <a:buNone/>
            </a:pPr>
            <a:endParaRPr sz="1800" b="0" i="0" u="none" strike="noStrike" cap="none">
              <a:solidFill>
                <a:schemeClr val="dk1"/>
              </a:solidFill>
              <a:latin typeface="Twentieth Century"/>
              <a:ea typeface="Twentieth Century"/>
              <a:cs typeface="Twentieth Century"/>
              <a:sym typeface="Twentieth Century"/>
            </a:endParaRPr>
          </a:p>
          <a:p>
            <a:pPr marL="500063" marR="0" lvl="0" indent="-242046" algn="just" rtl="0">
              <a:lnSpc>
                <a:spcPct val="90000"/>
              </a:lnSpc>
              <a:spcBef>
                <a:spcPts val="800"/>
              </a:spcBef>
              <a:spcAft>
                <a:spcPts val="0"/>
              </a:spcAft>
              <a:buClr>
                <a:srgbClr val="135D6D"/>
              </a:buClr>
              <a:buSzPts val="1588"/>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846" name="Google Shape;846;p75">
            <a:hlinkClick r:id="rId6"/>
          </p:cNvPr>
          <p:cNvPicPr preferRelativeResize="0"/>
          <p:nvPr/>
        </p:nvPicPr>
        <p:blipFill rotWithShape="1">
          <a:blip r:embed="rId7">
            <a:alphaModFix/>
          </a:blip>
          <a:srcRect/>
          <a:stretch/>
        </p:blipFill>
        <p:spPr>
          <a:xfrm>
            <a:off x="4033360" y="228216"/>
            <a:ext cx="949694" cy="607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76"/>
          <p:cNvSpPr txBox="1"/>
          <p:nvPr/>
        </p:nvSpPr>
        <p:spPr>
          <a:xfrm>
            <a:off x="208650"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Roboto"/>
                <a:ea typeface="Roboto"/>
                <a:cs typeface="Roboto"/>
                <a:sym typeface="Roboto"/>
              </a:rPr>
              <a:t>Planification des ateliers</a:t>
            </a:r>
            <a:endParaRPr sz="3700" b="0" i="0" u="none" strike="noStrike" cap="none">
              <a:solidFill>
                <a:srgbClr val="135D6D"/>
              </a:solidFill>
              <a:latin typeface="Roboto"/>
              <a:ea typeface="Roboto"/>
              <a:cs typeface="Roboto"/>
              <a:sym typeface="Roboto"/>
            </a:endParaRPr>
          </a:p>
        </p:txBody>
      </p:sp>
      <p:pic>
        <p:nvPicPr>
          <p:cNvPr id="852" name="Google Shape;852;p76"/>
          <p:cNvPicPr preferRelativeResize="0"/>
          <p:nvPr/>
        </p:nvPicPr>
        <p:blipFill rotWithShape="1">
          <a:blip r:embed="rId3">
            <a:alphaModFix/>
          </a:blip>
          <a:srcRect/>
          <a:stretch/>
        </p:blipFill>
        <p:spPr>
          <a:xfrm>
            <a:off x="8008837" y="81539"/>
            <a:ext cx="926513" cy="819875"/>
          </a:xfrm>
          <a:prstGeom prst="rect">
            <a:avLst/>
          </a:prstGeom>
          <a:noFill/>
          <a:ln>
            <a:noFill/>
          </a:ln>
        </p:spPr>
      </p:pic>
      <p:sp>
        <p:nvSpPr>
          <p:cNvPr id="853" name="Google Shape;853;p76"/>
          <p:cNvSpPr/>
          <p:nvPr/>
        </p:nvSpPr>
        <p:spPr>
          <a:xfrm>
            <a:off x="237538" y="1009755"/>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Je veux animer un atelier pour EauDyssée*</a:t>
            </a:r>
            <a:endParaRPr sz="1400" b="0" i="0" u="none" strike="noStrike" cap="none" dirty="0">
              <a:solidFill>
                <a:srgbClr val="000000"/>
              </a:solidFill>
              <a:latin typeface="Arial"/>
              <a:ea typeface="Arial"/>
              <a:cs typeface="Arial"/>
              <a:sym typeface="Arial"/>
            </a:endParaRPr>
          </a:p>
        </p:txBody>
      </p:sp>
      <p:sp>
        <p:nvSpPr>
          <p:cNvPr id="854" name="Google Shape;854;p76"/>
          <p:cNvSpPr/>
          <p:nvPr/>
        </p:nvSpPr>
        <p:spPr>
          <a:xfrm>
            <a:off x="1685418" y="1034452"/>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Ajout ou inscription sur le planning des Fresques</a:t>
            </a:r>
            <a:endParaRPr sz="1050" b="0" i="0" u="none" strike="noStrike" cap="none" dirty="0">
              <a:solidFill>
                <a:schemeClr val="lt1"/>
              </a:solidFill>
              <a:latin typeface="Arial"/>
              <a:ea typeface="Arial"/>
              <a:cs typeface="Arial"/>
              <a:sym typeface="Arial"/>
            </a:endParaRPr>
          </a:p>
        </p:txBody>
      </p:sp>
      <p:sp>
        <p:nvSpPr>
          <p:cNvPr id="855" name="Google Shape;855;p76"/>
          <p:cNvSpPr/>
          <p:nvPr/>
        </p:nvSpPr>
        <p:spPr>
          <a:xfrm>
            <a:off x="3180235" y="1005549"/>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On prévient par mail ou discord si conditions particulières</a:t>
            </a:r>
            <a:endParaRPr sz="1400" b="0" i="0" u="none" strike="noStrike" cap="none" dirty="0">
              <a:solidFill>
                <a:srgbClr val="000000"/>
              </a:solidFill>
              <a:latin typeface="Arial"/>
              <a:ea typeface="Arial"/>
              <a:cs typeface="Arial"/>
              <a:sym typeface="Arial"/>
            </a:endParaRPr>
          </a:p>
        </p:txBody>
      </p:sp>
      <p:cxnSp>
        <p:nvCxnSpPr>
          <p:cNvPr id="856" name="Google Shape;856;p76"/>
          <p:cNvCxnSpPr/>
          <p:nvPr/>
        </p:nvCxnSpPr>
        <p:spPr>
          <a:xfrm>
            <a:off x="1098565" y="1593252"/>
            <a:ext cx="586853" cy="0"/>
          </a:xfrm>
          <a:prstGeom prst="straightConnector1">
            <a:avLst/>
          </a:prstGeom>
          <a:noFill/>
          <a:ln w="41275" cap="flat" cmpd="thickThin">
            <a:solidFill>
              <a:srgbClr val="135D6D"/>
            </a:solidFill>
            <a:prstDash val="solid"/>
            <a:round/>
            <a:headEnd type="none" w="sm" len="sm"/>
            <a:tailEnd type="triangle" w="med" len="med"/>
          </a:ln>
        </p:spPr>
      </p:cxnSp>
      <p:cxnSp>
        <p:nvCxnSpPr>
          <p:cNvPr id="857" name="Google Shape;857;p76"/>
          <p:cNvCxnSpPr/>
          <p:nvPr/>
        </p:nvCxnSpPr>
        <p:spPr>
          <a:xfrm>
            <a:off x="2633769" y="1593252"/>
            <a:ext cx="586853" cy="0"/>
          </a:xfrm>
          <a:prstGeom prst="straightConnector1">
            <a:avLst/>
          </a:prstGeom>
          <a:noFill/>
          <a:ln w="41275" cap="flat" cmpd="thickThin">
            <a:solidFill>
              <a:srgbClr val="135D6D"/>
            </a:solidFill>
            <a:prstDash val="solid"/>
            <a:round/>
            <a:headEnd type="none" w="sm" len="sm"/>
            <a:tailEnd type="triangle" w="med" len="med"/>
          </a:ln>
        </p:spPr>
      </p:cxnSp>
      <p:sp>
        <p:nvSpPr>
          <p:cNvPr id="858" name="Google Shape;858;p76"/>
          <p:cNvSpPr txBox="1"/>
          <p:nvPr/>
        </p:nvSpPr>
        <p:spPr>
          <a:xfrm>
            <a:off x="230255" y="2152052"/>
            <a:ext cx="45492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200" b="0" i="0" u="none" strike="noStrike" cap="none" dirty="0">
                <a:solidFill>
                  <a:srgbClr val="000000"/>
                </a:solidFill>
                <a:latin typeface="Arial"/>
                <a:ea typeface="Arial"/>
                <a:cs typeface="Arial"/>
                <a:sym typeface="Arial"/>
              </a:rPr>
              <a:t>Présentiel : aide pour la recherche de lieu et prise en charge des frais après accord</a:t>
            </a:r>
            <a:endParaRPr dirty="0"/>
          </a:p>
        </p:txBody>
      </p:sp>
      <p:sp>
        <p:nvSpPr>
          <p:cNvPr id="859" name="Google Shape;859;p76"/>
          <p:cNvSpPr/>
          <p:nvPr/>
        </p:nvSpPr>
        <p:spPr>
          <a:xfrm>
            <a:off x="237538" y="2962189"/>
            <a:ext cx="124177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Je veux co-animer un atelier pour EauDyssée*</a:t>
            </a:r>
            <a:endParaRPr sz="1400" b="0" i="0" u="none" strike="noStrike" cap="none" dirty="0">
              <a:solidFill>
                <a:srgbClr val="000000"/>
              </a:solidFill>
              <a:latin typeface="Arial"/>
              <a:ea typeface="Arial"/>
              <a:cs typeface="Arial"/>
              <a:sym typeface="Arial"/>
            </a:endParaRPr>
          </a:p>
        </p:txBody>
      </p:sp>
      <p:sp>
        <p:nvSpPr>
          <p:cNvPr id="860" name="Google Shape;860;p76"/>
          <p:cNvSpPr/>
          <p:nvPr/>
        </p:nvSpPr>
        <p:spPr>
          <a:xfrm>
            <a:off x="1685418" y="2986886"/>
            <a:ext cx="159054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Inscription sur le planning sur une session sans co-anim ou appel discord</a:t>
            </a:r>
            <a:endParaRPr sz="1050" b="0" i="0" u="none" strike="noStrike" cap="none">
              <a:solidFill>
                <a:schemeClr val="lt1"/>
              </a:solidFill>
              <a:latin typeface="Arial"/>
              <a:ea typeface="Arial"/>
              <a:cs typeface="Arial"/>
              <a:sym typeface="Arial"/>
            </a:endParaRPr>
          </a:p>
        </p:txBody>
      </p:sp>
      <p:cxnSp>
        <p:nvCxnSpPr>
          <p:cNvPr id="861" name="Google Shape;861;p76"/>
          <p:cNvCxnSpPr>
            <a:cxnSpLocks/>
          </p:cNvCxnSpPr>
          <p:nvPr/>
        </p:nvCxnSpPr>
        <p:spPr>
          <a:xfrm>
            <a:off x="1476274" y="3533386"/>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862" name="Google Shape;862;p76"/>
          <p:cNvSpPr/>
          <p:nvPr/>
        </p:nvSpPr>
        <p:spPr>
          <a:xfrm>
            <a:off x="5256287" y="1034452"/>
            <a:ext cx="124177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dirty="0">
                <a:solidFill>
                  <a:schemeClr val="lt1"/>
                </a:solidFill>
                <a:latin typeface="Arial"/>
                <a:ea typeface="Arial"/>
                <a:cs typeface="Arial"/>
                <a:sym typeface="Arial"/>
              </a:rPr>
              <a:t>Je veux observer un atelier pour EauDyssée*</a:t>
            </a:r>
            <a:endParaRPr sz="1400" b="0" i="0" u="none" strike="noStrike" cap="none" dirty="0">
              <a:solidFill>
                <a:srgbClr val="000000"/>
              </a:solidFill>
              <a:latin typeface="Arial"/>
              <a:ea typeface="Arial"/>
              <a:cs typeface="Arial"/>
              <a:sym typeface="Arial"/>
            </a:endParaRPr>
          </a:p>
        </p:txBody>
      </p:sp>
      <p:sp>
        <p:nvSpPr>
          <p:cNvPr id="863" name="Google Shape;863;p76"/>
          <p:cNvSpPr/>
          <p:nvPr/>
        </p:nvSpPr>
        <p:spPr>
          <a:xfrm>
            <a:off x="6704167" y="1059149"/>
            <a:ext cx="159054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Inscription sur le planning sur une session en tant qu’observateur</a:t>
            </a:r>
            <a:endParaRPr sz="1050" b="0" i="0" u="none" strike="noStrike" cap="none">
              <a:solidFill>
                <a:schemeClr val="lt1"/>
              </a:solidFill>
              <a:latin typeface="Arial"/>
              <a:ea typeface="Arial"/>
              <a:cs typeface="Arial"/>
              <a:sym typeface="Arial"/>
            </a:endParaRPr>
          </a:p>
        </p:txBody>
      </p:sp>
      <p:cxnSp>
        <p:nvCxnSpPr>
          <p:cNvPr id="864" name="Google Shape;864;p76"/>
          <p:cNvCxnSpPr>
            <a:cxnSpLocks/>
            <a:stCxn id="862" idx="3"/>
            <a:endCxn id="863" idx="1"/>
          </p:cNvCxnSpPr>
          <p:nvPr/>
        </p:nvCxnSpPr>
        <p:spPr>
          <a:xfrm>
            <a:off x="6498065" y="1593252"/>
            <a:ext cx="206102" cy="24697"/>
          </a:xfrm>
          <a:prstGeom prst="straightConnector1">
            <a:avLst/>
          </a:prstGeom>
          <a:noFill/>
          <a:ln w="41275" cap="flat" cmpd="thickThin">
            <a:solidFill>
              <a:srgbClr val="135D6D"/>
            </a:solidFill>
            <a:prstDash val="solid"/>
            <a:round/>
            <a:headEnd type="none" w="sm" len="sm"/>
            <a:tailEnd type="triangle" w="med" len="med"/>
          </a:ln>
        </p:spPr>
      </p:cxnSp>
      <p:sp>
        <p:nvSpPr>
          <p:cNvPr id="865" name="Google Shape;865;p76"/>
          <p:cNvSpPr/>
          <p:nvPr/>
        </p:nvSpPr>
        <p:spPr>
          <a:xfrm>
            <a:off x="4012664" y="3024794"/>
            <a:ext cx="1590548"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animer un atelier pour une autre asso ou en tant que pro</a:t>
            </a:r>
            <a:endParaRPr sz="1400" b="0" i="0" u="none" strike="noStrike" cap="none">
              <a:solidFill>
                <a:srgbClr val="000000"/>
              </a:solidFill>
              <a:latin typeface="Arial"/>
              <a:ea typeface="Arial"/>
              <a:cs typeface="Arial"/>
              <a:sym typeface="Arial"/>
            </a:endParaRPr>
          </a:p>
        </p:txBody>
      </p:sp>
      <p:sp>
        <p:nvSpPr>
          <p:cNvPr id="866" name="Google Shape;866;p76"/>
          <p:cNvSpPr/>
          <p:nvPr/>
        </p:nvSpPr>
        <p:spPr>
          <a:xfrm>
            <a:off x="6009329" y="3024794"/>
            <a:ext cx="2663062"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 Ajout sur le planning avant l’atelier si on est ok pour avoir des co-animateurs, sinon après l’atelier</a:t>
            </a:r>
            <a:br>
              <a:rPr lang="fr" sz="1200" b="0" i="0" u="none" strike="noStrike" cap="none">
                <a:solidFill>
                  <a:schemeClr val="lt1"/>
                </a:solidFill>
                <a:latin typeface="Arial"/>
                <a:ea typeface="Arial"/>
                <a:cs typeface="Arial"/>
                <a:sym typeface="Arial"/>
              </a:rPr>
            </a:br>
            <a:r>
              <a:rPr lang="fr" sz="1200" b="0" i="0" u="none" strike="noStrike" cap="none">
                <a:solidFill>
                  <a:schemeClr val="lt1"/>
                </a:solidFill>
                <a:latin typeface="Arial"/>
                <a:ea typeface="Arial"/>
                <a:cs typeface="Arial"/>
                <a:sym typeface="Arial"/>
              </a:rPr>
              <a:t>- Ajout du nombre de participants après l’atelier</a:t>
            </a:r>
            <a:endParaRPr sz="1050" b="0" i="0" u="none" strike="noStrike" cap="none">
              <a:solidFill>
                <a:schemeClr val="lt1"/>
              </a:solidFill>
              <a:latin typeface="Arial"/>
              <a:ea typeface="Arial"/>
              <a:cs typeface="Arial"/>
              <a:sym typeface="Arial"/>
            </a:endParaRPr>
          </a:p>
        </p:txBody>
      </p:sp>
      <p:cxnSp>
        <p:nvCxnSpPr>
          <p:cNvPr id="867" name="Google Shape;867;p76"/>
          <p:cNvCxnSpPr>
            <a:stCxn id="865" idx="3"/>
          </p:cNvCxnSpPr>
          <p:nvPr/>
        </p:nvCxnSpPr>
        <p:spPr>
          <a:xfrm>
            <a:off x="5603212" y="3583594"/>
            <a:ext cx="406200" cy="0"/>
          </a:xfrm>
          <a:prstGeom prst="straightConnector1">
            <a:avLst/>
          </a:prstGeom>
          <a:noFill/>
          <a:ln w="41275" cap="flat" cmpd="thickThin">
            <a:solidFill>
              <a:srgbClr val="135D6D"/>
            </a:solidFill>
            <a:prstDash val="solid"/>
            <a:round/>
            <a:headEnd type="none" w="sm" len="sm"/>
            <a:tailEnd type="triangle" w="med" len="med"/>
          </a:ln>
        </p:spPr>
      </p:cxnSp>
      <p:sp>
        <p:nvSpPr>
          <p:cNvPr id="868" name="Google Shape;868;p76"/>
          <p:cNvSpPr txBox="1"/>
          <p:nvPr/>
        </p:nvSpPr>
        <p:spPr>
          <a:xfrm>
            <a:off x="208650" y="4691722"/>
            <a:ext cx="881653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dirty="0">
                <a:solidFill>
                  <a:srgbClr val="000000"/>
                </a:solidFill>
                <a:latin typeface="Arial"/>
                <a:ea typeface="Arial"/>
                <a:cs typeface="Arial"/>
                <a:sym typeface="Arial"/>
              </a:rPr>
              <a:t>Mail récap 3j avant : envoyer un mail aux participants 48h avant l’atelier puis envoyer un mail post Fresque</a:t>
            </a:r>
            <a:endParaRPr dirty="0"/>
          </a:p>
        </p:txBody>
      </p:sp>
      <p:sp>
        <p:nvSpPr>
          <p:cNvPr id="4" name="ZoneTexte 3">
            <a:extLst>
              <a:ext uri="{FF2B5EF4-FFF2-40B4-BE49-F238E27FC236}">
                <a16:creationId xmlns:a16="http://schemas.microsoft.com/office/drawing/2014/main" id="{969CF7C7-028B-6047-4154-B038BA874262}"/>
              </a:ext>
            </a:extLst>
          </p:cNvPr>
          <p:cNvSpPr txBox="1"/>
          <p:nvPr/>
        </p:nvSpPr>
        <p:spPr>
          <a:xfrm>
            <a:off x="230255" y="4339155"/>
            <a:ext cx="5106988" cy="276999"/>
          </a:xfrm>
          <a:prstGeom prst="rect">
            <a:avLst/>
          </a:prstGeom>
          <a:noFill/>
        </p:spPr>
        <p:txBody>
          <a:bodyPr wrap="square" rtlCol="0">
            <a:spAutoFit/>
          </a:bodyPr>
          <a:lstStyle/>
          <a:p>
            <a:r>
              <a:rPr lang="fr-FR" sz="1200" i="1" dirty="0"/>
              <a:t>*A distance, </a:t>
            </a:r>
            <a:r>
              <a:rPr lang="fr-FR" sz="1200" i="1" dirty="0" err="1"/>
              <a:t>Eau’Dyssée</a:t>
            </a:r>
            <a:r>
              <a:rPr lang="fr-FR" sz="1200" i="1" dirty="0"/>
              <a:t> met à disposition les outils Mural et Zoom,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3" name="Image 2">
            <a:extLst>
              <a:ext uri="{FF2B5EF4-FFF2-40B4-BE49-F238E27FC236}">
                <a16:creationId xmlns:a16="http://schemas.microsoft.com/office/drawing/2014/main" id="{AEC09807-9083-FE4F-26E2-B30B4EB97574}"/>
              </a:ext>
            </a:extLst>
          </p:cNvPr>
          <p:cNvPicPr>
            <a:picLocks noChangeAspect="1"/>
          </p:cNvPicPr>
          <p:nvPr/>
        </p:nvPicPr>
        <p:blipFill>
          <a:blip r:embed="rId3"/>
          <a:stretch>
            <a:fillRect/>
          </a:stretch>
        </p:blipFill>
        <p:spPr>
          <a:xfrm>
            <a:off x="4687726" y="2525113"/>
            <a:ext cx="2082044" cy="1918607"/>
          </a:xfrm>
          <a:prstGeom prst="roundRect">
            <a:avLst/>
          </a:prstGeom>
        </p:spPr>
      </p:pic>
      <p:sp>
        <p:nvSpPr>
          <p:cNvPr id="150" name="Google Shape;150;p3"/>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a:solidFill>
                  <a:srgbClr val="135D6D"/>
                </a:solidFill>
              </a:rPr>
              <a:t>Notre travail</a:t>
            </a:r>
            <a:endParaRPr/>
          </a:p>
        </p:txBody>
      </p:sp>
      <p:sp>
        <p:nvSpPr>
          <p:cNvPr id="151" name="Google Shape;151;p3"/>
          <p:cNvSpPr/>
          <p:nvPr/>
        </p:nvSpPr>
        <p:spPr>
          <a:xfrm>
            <a:off x="903110" y="124253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endParaRPr sz="2400" b="1" i="0" u="none" strike="noStrike" cap="none">
              <a:solidFill>
                <a:srgbClr val="135D6D"/>
              </a:solidFill>
              <a:latin typeface="Twentieth Century"/>
              <a:ea typeface="Twentieth Century"/>
              <a:cs typeface="Twentieth Century"/>
              <a:sym typeface="Twentieth Century"/>
            </a:endParaRPr>
          </a:p>
        </p:txBody>
      </p:sp>
      <p:sp>
        <p:nvSpPr>
          <p:cNvPr id="152" name="Google Shape;152;p3"/>
          <p:cNvSpPr/>
          <p:nvPr/>
        </p:nvSpPr>
        <p:spPr>
          <a:xfrm>
            <a:off x="455961" y="920755"/>
            <a:ext cx="6084379"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Présent</a:t>
            </a:r>
            <a:endParaRPr sz="1400" b="0" i="0" u="none" strike="noStrike" cap="none" dirty="0">
              <a:solidFill>
                <a:srgbClr val="000000"/>
              </a:solidFill>
              <a:latin typeface="Arial"/>
              <a:ea typeface="Arial"/>
              <a:cs typeface="Arial"/>
              <a:sym typeface="Arial"/>
            </a:endParaRPr>
          </a:p>
        </p:txBody>
      </p:sp>
      <p:sp>
        <p:nvSpPr>
          <p:cNvPr id="153" name="Google Shape;153;p3"/>
          <p:cNvSpPr/>
          <p:nvPr/>
        </p:nvSpPr>
        <p:spPr>
          <a:xfrm>
            <a:off x="6987489" y="952374"/>
            <a:ext cx="1844811"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dirty="0">
                <a:solidFill>
                  <a:srgbClr val="135D6D"/>
                </a:solidFill>
                <a:latin typeface="Twentieth Century"/>
                <a:ea typeface="Twentieth Century"/>
                <a:cs typeface="Twentieth Century"/>
                <a:sym typeface="Twentieth Century"/>
              </a:rPr>
              <a:t>Futur</a:t>
            </a:r>
            <a:endParaRPr sz="1400" b="0" i="0" u="none" strike="noStrike" cap="none" dirty="0">
              <a:solidFill>
                <a:srgbClr val="000000"/>
              </a:solidFill>
              <a:latin typeface="Arial"/>
              <a:ea typeface="Arial"/>
              <a:cs typeface="Arial"/>
              <a:sym typeface="Arial"/>
            </a:endParaRPr>
          </a:p>
        </p:txBody>
      </p:sp>
      <p:sp>
        <p:nvSpPr>
          <p:cNvPr id="154" name="Google Shape;154;p3"/>
          <p:cNvSpPr/>
          <p:nvPr/>
        </p:nvSpPr>
        <p:spPr>
          <a:xfrm>
            <a:off x="455961" y="1689921"/>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Eau’Rigine</a:t>
            </a:r>
            <a:endParaRPr sz="1400" b="0" i="0" u="none" strike="noStrike" cap="none">
              <a:solidFill>
                <a:srgbClr val="000000"/>
              </a:solidFill>
              <a:latin typeface="Arial"/>
              <a:ea typeface="Arial"/>
              <a:cs typeface="Arial"/>
              <a:sym typeface="Arial"/>
            </a:endParaRPr>
          </a:p>
        </p:txBody>
      </p:sp>
      <p:sp>
        <p:nvSpPr>
          <p:cNvPr id="155" name="Google Shape;155;p3"/>
          <p:cNvSpPr/>
          <p:nvPr/>
        </p:nvSpPr>
        <p:spPr>
          <a:xfrm>
            <a:off x="2571843" y="1689921"/>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Fresque de l’eau</a:t>
            </a:r>
            <a:endParaRPr sz="1400" b="0" i="0" u="none" strike="noStrike" cap="none" dirty="0">
              <a:solidFill>
                <a:srgbClr val="000000"/>
              </a:solidFill>
              <a:latin typeface="Arial"/>
              <a:ea typeface="Arial"/>
              <a:cs typeface="Arial"/>
              <a:sym typeface="Arial"/>
            </a:endParaRPr>
          </a:p>
        </p:txBody>
      </p:sp>
      <p:sp>
        <p:nvSpPr>
          <p:cNvPr id="156" name="Google Shape;156;p3"/>
          <p:cNvSpPr/>
          <p:nvPr/>
        </p:nvSpPr>
        <p:spPr>
          <a:xfrm>
            <a:off x="4687726" y="1689921"/>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dirty="0">
                <a:solidFill>
                  <a:schemeClr val="lt1"/>
                </a:solidFill>
                <a:latin typeface="Twentieth Century"/>
                <a:ea typeface="Twentieth Century"/>
                <a:cs typeface="Twentieth Century"/>
                <a:sym typeface="Twentieth Century"/>
              </a:rPr>
              <a:t>FDE Junior </a:t>
            </a:r>
            <a:endParaRPr sz="1400" b="0" i="0" u="none" strike="noStrike" cap="none" dirty="0">
              <a:solidFill>
                <a:schemeClr val="lt1"/>
              </a:solidFill>
              <a:latin typeface="Twentieth Century"/>
              <a:ea typeface="Twentieth Century"/>
              <a:cs typeface="Twentieth Century"/>
              <a:sym typeface="Twentieth Century"/>
            </a:endParaRPr>
          </a:p>
        </p:txBody>
      </p:sp>
      <p:sp>
        <p:nvSpPr>
          <p:cNvPr id="157" name="Google Shape;157;p3"/>
          <p:cNvSpPr/>
          <p:nvPr/>
        </p:nvSpPr>
        <p:spPr>
          <a:xfrm>
            <a:off x="6989481" y="1700044"/>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Jeux industrie, gouvernance</a:t>
            </a:r>
            <a:endParaRPr sz="1400" b="0" i="0" u="none" strike="noStrike" cap="none">
              <a:solidFill>
                <a:srgbClr val="000000"/>
              </a:solidFill>
              <a:latin typeface="Arial"/>
              <a:ea typeface="Arial"/>
              <a:cs typeface="Arial"/>
              <a:sym typeface="Arial"/>
            </a:endParaRPr>
          </a:p>
        </p:txBody>
      </p:sp>
      <p:pic>
        <p:nvPicPr>
          <p:cNvPr id="158" name="Google Shape;158;p3"/>
          <p:cNvPicPr preferRelativeResize="0"/>
          <p:nvPr/>
        </p:nvPicPr>
        <p:blipFill rotWithShape="1">
          <a:blip r:embed="rId4">
            <a:alphaModFix/>
          </a:blip>
          <a:srcRect/>
          <a:stretch/>
        </p:blipFill>
        <p:spPr>
          <a:xfrm>
            <a:off x="411806" y="2511440"/>
            <a:ext cx="1987623" cy="1921339"/>
          </a:xfrm>
          <a:prstGeom prst="roundRect">
            <a:avLst>
              <a:gd name="adj" fmla="val 16667"/>
            </a:avLst>
          </a:prstGeom>
          <a:noFill/>
          <a:ln>
            <a:noFill/>
          </a:ln>
        </p:spPr>
      </p:pic>
      <p:pic>
        <p:nvPicPr>
          <p:cNvPr id="159" name="Google Shape;159;p3"/>
          <p:cNvPicPr preferRelativeResize="0"/>
          <p:nvPr/>
        </p:nvPicPr>
        <p:blipFill rotWithShape="1">
          <a:blip r:embed="rId5">
            <a:alphaModFix/>
          </a:blip>
          <a:srcRect t="16510"/>
          <a:stretch/>
        </p:blipFill>
        <p:spPr>
          <a:xfrm>
            <a:off x="2538450" y="2514173"/>
            <a:ext cx="2010255" cy="1918606"/>
          </a:xfrm>
          <a:prstGeom prst="roundRect">
            <a:avLst>
              <a:gd name="adj" fmla="val 16667"/>
            </a:avLst>
          </a:prstGeom>
          <a:noFill/>
          <a:ln>
            <a:noFill/>
          </a:ln>
        </p:spPr>
      </p:pic>
      <p:sp>
        <p:nvSpPr>
          <p:cNvPr id="161" name="Google Shape;161;p3"/>
          <p:cNvSpPr txBox="1"/>
          <p:nvPr/>
        </p:nvSpPr>
        <p:spPr>
          <a:xfrm>
            <a:off x="7338084" y="3287443"/>
            <a:ext cx="12692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135D6D"/>
                </a:solidFill>
                <a:latin typeface="Arial"/>
                <a:ea typeface="Arial"/>
                <a:cs typeface="Arial"/>
                <a:sym typeface="Arial"/>
              </a:rPr>
              <a:t>En cours</a:t>
            </a:r>
            <a:endParaRPr sz="1400" b="0" i="0" u="none" strike="noStrike" cap="none">
              <a:solidFill>
                <a:srgbClr val="000000"/>
              </a:solidFill>
              <a:latin typeface="Arial"/>
              <a:ea typeface="Arial"/>
              <a:cs typeface="Arial"/>
              <a:sym typeface="Arial"/>
            </a:endParaRPr>
          </a:p>
        </p:txBody>
      </p:sp>
      <p:sp>
        <p:nvSpPr>
          <p:cNvPr id="2" name="Google Shape;173;p3">
            <a:extLst>
              <a:ext uri="{FF2B5EF4-FFF2-40B4-BE49-F238E27FC236}">
                <a16:creationId xmlns:a16="http://schemas.microsoft.com/office/drawing/2014/main" id="{B2CBE001-6457-8358-733E-CD37C5FA6CCE}"/>
              </a:ext>
            </a:extLst>
          </p:cNvPr>
          <p:cNvSpPr/>
          <p:nvPr/>
        </p:nvSpPr>
        <p:spPr>
          <a:xfrm>
            <a:off x="236395" y="4432779"/>
            <a:ext cx="2226750" cy="6761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b="1" dirty="0">
                <a:solidFill>
                  <a:srgbClr val="135D6D"/>
                </a:solidFill>
                <a:latin typeface="Twentieth Century"/>
                <a:ea typeface="Twentieth Century"/>
                <a:cs typeface="Twentieth Century"/>
                <a:sym typeface="Twentieth Century"/>
              </a:rPr>
              <a:t>Réservé au bénévolat et membres de l’association</a:t>
            </a:r>
            <a:endParaRPr b="0" i="0" u="none" strike="noStrike" cap="none" dirty="0">
              <a:solidFill>
                <a:srgbClr val="000000"/>
              </a:solidFill>
              <a:latin typeface="Arial"/>
              <a:ea typeface="Arial"/>
              <a:cs typeface="Arial"/>
              <a:sym typeface="Arial"/>
            </a:endParaRPr>
          </a:p>
        </p:txBody>
      </p:sp>
      <p:cxnSp>
        <p:nvCxnSpPr>
          <p:cNvPr id="4" name="Google Shape;170;p3">
            <a:extLst>
              <a:ext uri="{FF2B5EF4-FFF2-40B4-BE49-F238E27FC236}">
                <a16:creationId xmlns:a16="http://schemas.microsoft.com/office/drawing/2014/main" id="{B62DDF36-8821-1F81-24D9-F327AF50F878}"/>
              </a:ext>
            </a:extLst>
          </p:cNvPr>
          <p:cNvCxnSpPr/>
          <p:nvPr/>
        </p:nvCxnSpPr>
        <p:spPr>
          <a:xfrm flipH="1">
            <a:off x="1382311" y="1486321"/>
            <a:ext cx="2157000" cy="203700"/>
          </a:xfrm>
          <a:prstGeom prst="straightConnector1">
            <a:avLst/>
          </a:prstGeom>
          <a:noFill/>
          <a:ln w="9525" cap="flat" cmpd="sng">
            <a:solidFill>
              <a:schemeClr val="dk2"/>
            </a:solidFill>
            <a:prstDash val="solid"/>
            <a:round/>
            <a:headEnd type="none" w="med" len="med"/>
            <a:tailEnd type="triangle" w="med" len="med"/>
          </a:ln>
        </p:spPr>
      </p:cxnSp>
      <p:cxnSp>
        <p:nvCxnSpPr>
          <p:cNvPr id="5" name="Google Shape;171;p3">
            <a:extLst>
              <a:ext uri="{FF2B5EF4-FFF2-40B4-BE49-F238E27FC236}">
                <a16:creationId xmlns:a16="http://schemas.microsoft.com/office/drawing/2014/main" id="{ABEBEA4B-075A-9C31-281D-A5ED4D4AEB0B}"/>
              </a:ext>
            </a:extLst>
          </p:cNvPr>
          <p:cNvCxnSpPr/>
          <p:nvPr/>
        </p:nvCxnSpPr>
        <p:spPr>
          <a:xfrm flipH="1">
            <a:off x="3498211" y="1486321"/>
            <a:ext cx="41100" cy="203700"/>
          </a:xfrm>
          <a:prstGeom prst="straightConnector1">
            <a:avLst/>
          </a:prstGeom>
          <a:noFill/>
          <a:ln w="9525" cap="flat" cmpd="sng">
            <a:solidFill>
              <a:schemeClr val="dk2"/>
            </a:solidFill>
            <a:prstDash val="solid"/>
            <a:round/>
            <a:headEnd type="none" w="med" len="med"/>
            <a:tailEnd type="triangle" w="med" len="med"/>
          </a:ln>
        </p:spPr>
      </p:cxnSp>
      <p:cxnSp>
        <p:nvCxnSpPr>
          <p:cNvPr id="6" name="Google Shape;172;p3">
            <a:extLst>
              <a:ext uri="{FF2B5EF4-FFF2-40B4-BE49-F238E27FC236}">
                <a16:creationId xmlns:a16="http://schemas.microsoft.com/office/drawing/2014/main" id="{65C94793-2225-D23C-A86D-9DAA27D3756D}"/>
              </a:ext>
            </a:extLst>
          </p:cNvPr>
          <p:cNvCxnSpPr>
            <a:cxnSpLocks/>
          </p:cNvCxnSpPr>
          <p:nvPr/>
        </p:nvCxnSpPr>
        <p:spPr>
          <a:xfrm>
            <a:off x="3539311" y="1486321"/>
            <a:ext cx="2074800" cy="2037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 sz="2400" u="sng" dirty="0">
                <a:solidFill>
                  <a:schemeClr val="dk1"/>
                </a:solidFill>
                <a:hlinkClick r:id="rId3">
                  <a:extLst>
                    <a:ext uri="{A12FA001-AC4F-418D-AE19-62706E023703}">
                      <ahyp:hlinkClr xmlns:ahyp="http://schemas.microsoft.com/office/drawing/2018/hyperlinkcolor" val="tx"/>
                    </a:ext>
                  </a:extLst>
                </a:hlinkClick>
              </a:rPr>
              <a:t>www.eaudyssee.org/espace-animateur/</a:t>
            </a:r>
            <a:r>
              <a:rPr lang="fr" sz="2400" dirty="0">
                <a:solidFill>
                  <a:schemeClr val="dk1"/>
                </a:solidFill>
              </a:rPr>
              <a:t> -&gt; activation par un admin</a:t>
            </a:r>
            <a:endParaRPr dirty="0"/>
          </a:p>
          <a:p>
            <a:pPr marL="957263" lvl="1" indent="-342900" algn="l" rtl="0">
              <a:lnSpc>
                <a:spcPct val="90000"/>
              </a:lnSpc>
              <a:spcBef>
                <a:spcPts val="800"/>
              </a:spcBef>
              <a:spcAft>
                <a:spcPts val="0"/>
              </a:spcAft>
              <a:buClr>
                <a:srgbClr val="135D6D"/>
              </a:buClr>
              <a:buSzPts val="2118"/>
              <a:buFont typeface="Arial"/>
              <a:buChar char="•"/>
            </a:pPr>
            <a:r>
              <a:rPr lang="fr" sz="1800" dirty="0">
                <a:solidFill>
                  <a:schemeClr val="dk1"/>
                </a:solidFill>
              </a:rPr>
              <a:t>Planning des Fresques  : i</a:t>
            </a:r>
            <a:r>
              <a:rPr lang="fr" sz="1800" dirty="0"/>
              <a:t>nscription</a:t>
            </a:r>
            <a:r>
              <a:rPr lang="fr" sz="1800" dirty="0">
                <a:solidFill>
                  <a:schemeClr val="dk1"/>
                </a:solidFill>
              </a:rPr>
              <a:t> (observateur, animateur, co-animateur, etc) et proposition d’ateliers</a:t>
            </a:r>
            <a:endParaRPr dirty="0"/>
          </a:p>
          <a:p>
            <a:pPr marL="614363" lvl="1" indent="0" algn="l" rtl="0">
              <a:lnSpc>
                <a:spcPct val="90000"/>
              </a:lnSpc>
              <a:spcBef>
                <a:spcPts val="800"/>
              </a:spcBef>
              <a:spcAft>
                <a:spcPts val="0"/>
              </a:spcAft>
              <a:buClr>
                <a:srgbClr val="135D6D"/>
              </a:buClr>
              <a:buSzPts val="2118"/>
              <a:buNone/>
            </a:pPr>
            <a:endParaRPr sz="1800" dirty="0"/>
          </a:p>
          <a:p>
            <a:pPr marL="500063" lvl="0" indent="-242046" algn="just" rtl="0">
              <a:lnSpc>
                <a:spcPct val="90000"/>
              </a:lnSpc>
              <a:spcBef>
                <a:spcPts val="800"/>
              </a:spcBef>
              <a:spcAft>
                <a:spcPts val="0"/>
              </a:spcAft>
              <a:buClr>
                <a:srgbClr val="135D6D"/>
              </a:buClr>
              <a:buSzPts val="1588"/>
              <a:buFont typeface="Arial"/>
              <a:buNone/>
            </a:pPr>
            <a:endParaRPr sz="1800" dirty="0"/>
          </a:p>
        </p:txBody>
      </p:sp>
      <p:sp>
        <p:nvSpPr>
          <p:cNvPr id="874" name="Google Shape;874;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Espace animateur</a:t>
            </a:r>
            <a:endParaRPr sz="1400" b="0" i="0" u="none" strike="noStrike" cap="none">
              <a:solidFill>
                <a:srgbClr val="000000"/>
              </a:solidFill>
              <a:latin typeface="Arial"/>
              <a:ea typeface="Arial"/>
              <a:cs typeface="Arial"/>
              <a:sym typeface="Arial"/>
            </a:endParaRPr>
          </a:p>
        </p:txBody>
      </p:sp>
      <p:pic>
        <p:nvPicPr>
          <p:cNvPr id="875" name="Google Shape;875;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76" name="Google Shape;876;p90"/>
          <p:cNvSpPr txBox="1"/>
          <p:nvPr/>
        </p:nvSpPr>
        <p:spPr>
          <a:xfrm>
            <a:off x="0" y="1821536"/>
            <a:ext cx="5760719" cy="3258202"/>
          </a:xfrm>
          <a:prstGeom prst="rect">
            <a:avLst/>
          </a:prstGeom>
          <a:noFill/>
          <a:ln>
            <a:noFill/>
          </a:ln>
        </p:spPr>
        <p:txBody>
          <a:bodyPr spcFirstLastPara="1" wrap="square" lIns="91425" tIns="91425" rIns="91425" bIns="91425" anchor="t" anchorCtr="0">
            <a:normAutofit fontScale="92500" lnSpcReduction="10000"/>
          </a:bodyPr>
          <a:lstStyle/>
          <a:p>
            <a:pPr marL="957263" marR="0" lvl="1" indent="-342900" algn="just" rtl="0">
              <a:lnSpc>
                <a:spcPct val="90000"/>
              </a:lnSpc>
              <a:spcBef>
                <a:spcPts val="800"/>
              </a:spcBef>
              <a:spcAft>
                <a:spcPts val="0"/>
              </a:spcAft>
              <a:buClr>
                <a:srgbClr val="135D6D"/>
              </a:buClr>
              <a:buSzPts val="2118"/>
              <a:buFont typeface="Arial"/>
              <a:buChar char="•"/>
            </a:pPr>
            <a:r>
              <a:rPr lang="fr" sz="1800" dirty="0">
                <a:solidFill>
                  <a:schemeClr val="dk1"/>
                </a:solidFill>
                <a:latin typeface="Twentieth Century"/>
                <a:ea typeface="Twentieth Century"/>
                <a:cs typeface="Twentieth Century"/>
                <a:sym typeface="Twentieth Century"/>
              </a:rPr>
              <a:t>Accès FDEau Junior avec vidéo de présentation</a:t>
            </a:r>
            <a:endParaRPr lang="fr" sz="1800" b="0" i="0" u="none" strike="noStrike" cap="none" dirty="0">
              <a:solidFill>
                <a:schemeClr val="dk1"/>
              </a:solidFill>
              <a:latin typeface="Twentieth Century"/>
              <a:ea typeface="Twentieth Century"/>
              <a:cs typeface="Twentieth Century"/>
              <a:sym typeface="Twentieth Century"/>
            </a:endParaRPr>
          </a:p>
          <a:p>
            <a:pPr marL="957263" marR="0" lvl="1" indent="-342900" algn="just" rtl="0">
              <a:lnSpc>
                <a:spcPct val="90000"/>
              </a:lnSpc>
              <a:spcBef>
                <a:spcPts val="800"/>
              </a:spcBef>
              <a:spcAft>
                <a:spcPts val="0"/>
              </a:spcAft>
              <a:buClr>
                <a:srgbClr val="135D6D"/>
              </a:buClr>
              <a:buSzPts val="2118"/>
              <a:buFont typeface="Arial"/>
              <a:buChar char="•"/>
            </a:pPr>
            <a:r>
              <a:rPr lang="fr" sz="1800" b="0" i="0" u="none" strike="noStrike" cap="none" dirty="0">
                <a:solidFill>
                  <a:schemeClr val="dk1"/>
                </a:solidFill>
                <a:latin typeface="Twentieth Century"/>
                <a:ea typeface="Twentieth Century"/>
                <a:cs typeface="Twentieth Century"/>
                <a:sym typeface="Twentieth Century"/>
              </a:rPr>
              <a:t>Commande de cartes (en FRANCE, sinon envoyez un mail)</a:t>
            </a:r>
            <a:endParaRPr dirty="0"/>
          </a:p>
          <a:p>
            <a:pPr marL="957263" marR="0" lvl="1" indent="-342900" algn="just" rtl="0">
              <a:lnSpc>
                <a:spcPct val="90000"/>
              </a:lnSpc>
              <a:spcBef>
                <a:spcPts val="800"/>
              </a:spcBef>
              <a:spcAft>
                <a:spcPts val="0"/>
              </a:spcAft>
              <a:buClr>
                <a:srgbClr val="135D6D"/>
              </a:buClr>
              <a:buSzPts val="2118"/>
              <a:buFont typeface="Arial"/>
              <a:buChar char="•"/>
            </a:pPr>
            <a:r>
              <a:rPr lang="fr" sz="1800" b="0" i="0" u="none" strike="noStrike" cap="none" dirty="0">
                <a:solidFill>
                  <a:schemeClr val="dk1"/>
                </a:solidFill>
                <a:latin typeface="Twentieth Century"/>
                <a:ea typeface="Twentieth Century"/>
                <a:cs typeface="Twentieth Century"/>
                <a:sym typeface="Twentieth Century"/>
              </a:rPr>
              <a:t>Documents : plateau, cartes (FR/EN), notice détaillée, guide d’animation, infographies, mini jeux)</a:t>
            </a:r>
            <a:endParaRPr dirty="0"/>
          </a:p>
          <a:p>
            <a:pPr marL="957263" marR="0" lvl="1" indent="-342900" algn="just" rtl="0">
              <a:lnSpc>
                <a:spcPct val="90000"/>
              </a:lnSpc>
              <a:spcBef>
                <a:spcPts val="800"/>
              </a:spcBef>
              <a:spcAft>
                <a:spcPts val="0"/>
              </a:spcAft>
              <a:buClr>
                <a:srgbClr val="135D6D"/>
              </a:buClr>
              <a:buSzPts val="2118"/>
              <a:buFont typeface="Arial"/>
              <a:buChar char="•"/>
            </a:pPr>
            <a:r>
              <a:rPr lang="fr" sz="1800" b="0" i="0" u="none" strike="noStrike" cap="none" dirty="0">
                <a:solidFill>
                  <a:schemeClr val="dk1"/>
                </a:solidFill>
                <a:latin typeface="Twentieth Century"/>
                <a:ea typeface="Twentieth Century"/>
                <a:cs typeface="Twentieth Century"/>
                <a:sym typeface="Twentieth Century"/>
              </a:rPr>
              <a:t>Mural (template et correction), replay formation</a:t>
            </a:r>
            <a:endParaRPr dirty="0"/>
          </a:p>
          <a:p>
            <a:pPr marL="957263" marR="0" lvl="1" indent="-342900" algn="just" rtl="0">
              <a:lnSpc>
                <a:spcPct val="90000"/>
              </a:lnSpc>
              <a:spcBef>
                <a:spcPts val="800"/>
              </a:spcBef>
              <a:spcAft>
                <a:spcPts val="0"/>
              </a:spcAft>
              <a:buClr>
                <a:srgbClr val="135D6D"/>
              </a:buClr>
              <a:buSzPts val="2118"/>
              <a:buFont typeface="Arial"/>
              <a:buChar char="•"/>
            </a:pPr>
            <a:r>
              <a:rPr lang="fr" sz="1800" b="0" i="0" u="sng" strike="noStrike" cap="none" dirty="0">
                <a:solidFill>
                  <a:srgbClr val="6B9F25"/>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Discord </a:t>
            </a:r>
            <a:r>
              <a:rPr lang="fr" sz="1800" b="0" i="0" u="sng" strike="noStrike" cap="none" dirty="0">
                <a:solidFill>
                  <a:srgbClr val="135D6D"/>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Eau’Dyssée</a:t>
            </a:r>
            <a:r>
              <a:rPr lang="fr" sz="1800" b="0" i="0" u="sng" strike="noStrike" cap="none" dirty="0">
                <a:solidFill>
                  <a:srgbClr val="135D6D"/>
                </a:solidFill>
                <a:latin typeface="Twentieth Century"/>
                <a:ea typeface="Twentieth Century"/>
                <a:cs typeface="Twentieth Century"/>
                <a:sym typeface="Twentieth Century"/>
              </a:rPr>
              <a:t> </a:t>
            </a:r>
            <a:r>
              <a:rPr lang="fr" sz="1800" b="0" i="0" u="none" strike="noStrike" cap="none" dirty="0">
                <a:solidFill>
                  <a:schemeClr val="dk1"/>
                </a:solidFill>
                <a:latin typeface="Twentieth Century"/>
                <a:ea typeface="Twentieth Century"/>
                <a:cs typeface="Twentieth Century"/>
                <a:sym typeface="Twentieth Century"/>
              </a:rPr>
              <a:t>(si vous cherchez une co-anim, </a:t>
            </a:r>
            <a:r>
              <a:rPr lang="fr" sz="1800" b="1" i="0" u="none" strike="noStrike" cap="none" dirty="0">
                <a:solidFill>
                  <a:schemeClr val="dk1"/>
                </a:solidFill>
                <a:latin typeface="Twentieth Century"/>
                <a:ea typeface="Twentieth Century"/>
                <a:cs typeface="Twentieth Century"/>
                <a:sym typeface="Twentieth Century"/>
              </a:rPr>
              <a:t>une validation pro</a:t>
            </a:r>
            <a:r>
              <a:rPr lang="fr" sz="1800" b="0" i="0" u="none" strike="noStrike" cap="none" dirty="0">
                <a:solidFill>
                  <a:schemeClr val="dk1"/>
                </a:solidFill>
                <a:latin typeface="Twentieth Century"/>
                <a:ea typeface="Twentieth Century"/>
                <a:cs typeface="Twentieth Century"/>
                <a:sym typeface="Twentieth Century"/>
              </a:rPr>
              <a:t>, une info, participer à la vie de l’asso…)</a:t>
            </a:r>
            <a:endParaRPr dirty="0"/>
          </a:p>
          <a:p>
            <a:pPr marL="957263" marR="0" lvl="1" indent="-342900" algn="just" rtl="0">
              <a:lnSpc>
                <a:spcPct val="90000"/>
              </a:lnSpc>
              <a:spcBef>
                <a:spcPts val="800"/>
              </a:spcBef>
              <a:spcAft>
                <a:spcPts val="0"/>
              </a:spcAft>
              <a:buClr>
                <a:srgbClr val="135D6D"/>
              </a:buClr>
              <a:buSzPts val="2118"/>
              <a:buFont typeface="Arial"/>
              <a:buChar char="•"/>
            </a:pPr>
            <a:r>
              <a:rPr lang="fr" sz="1800" b="0" i="0" u="none" strike="noStrike" cap="none" dirty="0">
                <a:solidFill>
                  <a:schemeClr val="dk1"/>
                </a:solidFill>
                <a:latin typeface="Twentieth Century"/>
                <a:ea typeface="Twentieth Century"/>
                <a:cs typeface="Twentieth Century"/>
                <a:sym typeface="Twentieth Century"/>
              </a:rPr>
              <a:t>Formulaire de réversion</a:t>
            </a:r>
            <a:endParaRPr dirty="0"/>
          </a:p>
          <a:p>
            <a:pPr marL="957263" marR="0" lvl="1" indent="-342900" algn="just" rtl="0">
              <a:lnSpc>
                <a:spcPct val="90000"/>
              </a:lnSpc>
              <a:spcBef>
                <a:spcPts val="800"/>
              </a:spcBef>
              <a:spcAft>
                <a:spcPts val="0"/>
              </a:spcAft>
              <a:buClr>
                <a:srgbClr val="135D6D"/>
              </a:buClr>
              <a:buSzPts val="2118"/>
              <a:buFont typeface="Arial"/>
              <a:buChar char="•"/>
            </a:pPr>
            <a:r>
              <a:rPr lang="fr" sz="1800" b="0" i="0" u="none" strike="noStrike" cap="none" dirty="0">
                <a:solidFill>
                  <a:schemeClr val="dk1"/>
                </a:solidFill>
                <a:latin typeface="Twentieth Century"/>
                <a:ea typeface="Twentieth Century"/>
                <a:cs typeface="Twentieth Century"/>
                <a:sym typeface="Twentieth Century"/>
              </a:rPr>
              <a:t>Apéros Fresques, références et matériel de com’</a:t>
            </a:r>
            <a:endParaRPr dirty="0"/>
          </a:p>
          <a:p>
            <a:pPr marL="957263" marR="0" lvl="1" indent="-208407" algn="just" rtl="0">
              <a:lnSpc>
                <a:spcPct val="90000"/>
              </a:lnSpc>
              <a:spcBef>
                <a:spcPts val="800"/>
              </a:spcBef>
              <a:spcAft>
                <a:spcPts val="0"/>
              </a:spcAft>
              <a:buClr>
                <a:srgbClr val="135D6D"/>
              </a:buClr>
              <a:buSzPts val="2118"/>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ts val="2118"/>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ts val="2118"/>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6" algn="just" rtl="0">
              <a:lnSpc>
                <a:spcPct val="90000"/>
              </a:lnSpc>
              <a:spcBef>
                <a:spcPts val="800"/>
              </a:spcBef>
              <a:spcAft>
                <a:spcPts val="0"/>
              </a:spcAft>
              <a:buClr>
                <a:srgbClr val="135D6D"/>
              </a:buClr>
              <a:buSzPts val="1588"/>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877" name="Google Shape;877;p90">
            <a:hlinkClick r:id="rId6"/>
          </p:cNvPr>
          <p:cNvPicPr preferRelativeResize="0"/>
          <p:nvPr/>
        </p:nvPicPr>
        <p:blipFill rotWithShape="1">
          <a:blip r:embed="rId7">
            <a:alphaModFix/>
          </a:blip>
          <a:srcRect/>
          <a:stretch/>
        </p:blipFill>
        <p:spPr>
          <a:xfrm>
            <a:off x="4033360" y="228216"/>
            <a:ext cx="949694" cy="607800"/>
          </a:xfrm>
          <a:prstGeom prst="rect">
            <a:avLst/>
          </a:prstGeom>
          <a:noFill/>
          <a:ln>
            <a:noFill/>
          </a:ln>
        </p:spPr>
      </p:pic>
      <p:pic>
        <p:nvPicPr>
          <p:cNvPr id="878" name="Google Shape;878;p90">
            <a:hlinkClick r:id="rId8"/>
          </p:cNvPr>
          <p:cNvPicPr preferRelativeResize="0"/>
          <p:nvPr/>
        </p:nvPicPr>
        <p:blipFill rotWithShape="1">
          <a:blip r:embed="rId9">
            <a:alphaModFix/>
          </a:blip>
          <a:srcRect/>
          <a:stretch/>
        </p:blipFill>
        <p:spPr>
          <a:xfrm>
            <a:off x="6273110" y="1893893"/>
            <a:ext cx="1085357" cy="607800"/>
          </a:xfrm>
          <a:prstGeom prst="rect">
            <a:avLst/>
          </a:prstGeom>
          <a:noFill/>
          <a:ln>
            <a:noFill/>
          </a:ln>
        </p:spPr>
      </p:pic>
      <p:pic>
        <p:nvPicPr>
          <p:cNvPr id="879" name="Google Shape;879;p90"/>
          <p:cNvPicPr preferRelativeResize="0"/>
          <p:nvPr/>
        </p:nvPicPr>
        <p:blipFill rotWithShape="1">
          <a:blip r:embed="rId10">
            <a:alphaModFix/>
          </a:blip>
          <a:srcRect/>
          <a:stretch/>
        </p:blipFill>
        <p:spPr>
          <a:xfrm>
            <a:off x="7596299" y="2015435"/>
            <a:ext cx="1270359" cy="364716"/>
          </a:xfrm>
          <a:prstGeom prst="rect">
            <a:avLst/>
          </a:prstGeom>
          <a:noFill/>
          <a:ln>
            <a:noFill/>
          </a:ln>
        </p:spPr>
      </p:pic>
      <p:pic>
        <p:nvPicPr>
          <p:cNvPr id="880" name="Google Shape;880;p90"/>
          <p:cNvPicPr preferRelativeResize="0"/>
          <p:nvPr/>
        </p:nvPicPr>
        <p:blipFill rotWithShape="1">
          <a:blip r:embed="rId11">
            <a:alphaModFix/>
          </a:blip>
          <a:srcRect/>
          <a:stretch/>
        </p:blipFill>
        <p:spPr>
          <a:xfrm>
            <a:off x="5879019" y="2921213"/>
            <a:ext cx="3193862" cy="98598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79"/>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Q &amp; R</a:t>
            </a:r>
            <a:endParaRPr sz="4800">
              <a:solidFill>
                <a:schemeClr val="l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81"/>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Merci !</a:t>
            </a:r>
            <a:endParaRPr sz="48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6724"/>
              <a:buFont typeface="Twentieth Century"/>
              <a:buNone/>
            </a:pPr>
            <a:r>
              <a:rPr lang="fr">
                <a:solidFill>
                  <a:srgbClr val="135D6D"/>
                </a:solidFill>
              </a:rPr>
              <a:t>Eau’Rigine</a:t>
            </a:r>
            <a:endParaRPr/>
          </a:p>
        </p:txBody>
      </p:sp>
      <p:sp>
        <p:nvSpPr>
          <p:cNvPr id="167" name="Google Shape;167;p4"/>
          <p:cNvSpPr txBox="1">
            <a:spLocks noGrp="1"/>
          </p:cNvSpPr>
          <p:nvPr>
            <p:ph type="body" idx="1"/>
          </p:nvPr>
        </p:nvSpPr>
        <p:spPr>
          <a:xfrm>
            <a:off x="311700" y="2805956"/>
            <a:ext cx="8520600" cy="2196297"/>
          </a:xfrm>
          <a:prstGeom prst="rect">
            <a:avLst/>
          </a:prstGeom>
          <a:noFill/>
          <a:ln>
            <a:noFill/>
          </a:ln>
        </p:spPr>
        <p:txBody>
          <a:bodyPr spcFirstLastPara="1" wrap="square" lIns="91425" tIns="91425" rIns="91425" bIns="91425" anchor="t" anchorCtr="0">
            <a:normAutofit fontScale="70000" lnSpcReduction="20000"/>
          </a:bodyPr>
          <a:lstStyle/>
          <a:p>
            <a:pPr marL="285750" lvl="0" indent="-285750" algn="l" rtl="0">
              <a:lnSpc>
                <a:spcPct val="115000"/>
              </a:lnSpc>
              <a:spcBef>
                <a:spcPts val="1200"/>
              </a:spcBef>
              <a:spcAft>
                <a:spcPts val="0"/>
              </a:spcAft>
              <a:buSzPct val="128571"/>
              <a:buFont typeface="Noto Sans Symbols"/>
              <a:buChar char="⮚"/>
            </a:pPr>
            <a:r>
              <a:rPr lang="fr">
                <a:solidFill>
                  <a:schemeClr val="dk1"/>
                </a:solidFill>
              </a:rPr>
              <a:t>Uniquement accessible aux </a:t>
            </a:r>
            <a:r>
              <a:rPr lang="fr" b="1">
                <a:solidFill>
                  <a:schemeClr val="dk1"/>
                </a:solidFill>
              </a:rPr>
              <a:t>adhérents</a:t>
            </a:r>
            <a:r>
              <a:rPr lang="fr">
                <a:solidFill>
                  <a:schemeClr val="dk1"/>
                </a:solidFill>
              </a:rPr>
              <a:t> pour du </a:t>
            </a:r>
            <a:r>
              <a:rPr lang="fr" b="1">
                <a:solidFill>
                  <a:schemeClr val="dk1"/>
                </a:solidFill>
              </a:rPr>
              <a:t>bénévolat</a:t>
            </a:r>
            <a:endParaRPr/>
          </a:p>
          <a:p>
            <a:pPr marL="285750" lvl="0" indent="-285750" algn="l" rtl="0">
              <a:lnSpc>
                <a:spcPct val="115000"/>
              </a:lnSpc>
              <a:spcBef>
                <a:spcPts val="1200"/>
              </a:spcBef>
              <a:spcAft>
                <a:spcPts val="0"/>
              </a:spcAft>
              <a:buSzPct val="128571"/>
              <a:buFont typeface="Noto Sans Symbols"/>
              <a:buChar char="⮚"/>
            </a:pPr>
            <a:r>
              <a:rPr lang="fr"/>
              <a:t>Le jeu s’intéresse d’abord à la disponibilité de la ressource en eau, avec sa répartition sur Terre.</a:t>
            </a:r>
            <a:endParaRPr/>
          </a:p>
          <a:p>
            <a:pPr marL="285750" lvl="0" indent="-285750" algn="l" rtl="0">
              <a:lnSpc>
                <a:spcPct val="115000"/>
              </a:lnSpc>
              <a:spcBef>
                <a:spcPts val="1200"/>
              </a:spcBef>
              <a:spcAft>
                <a:spcPts val="0"/>
              </a:spcAft>
              <a:buSzPct val="128571"/>
              <a:buFont typeface="Noto Sans Symbols"/>
              <a:buChar char="⮚"/>
            </a:pPr>
            <a:r>
              <a:rPr lang="fr"/>
              <a:t>Un zoom est ensuite effectué (à l’échelle de la France) sur les usages de l’eau sur notre territoire. </a:t>
            </a:r>
            <a:endParaRPr/>
          </a:p>
          <a:p>
            <a:pPr marL="285750" lvl="0" indent="-285750" algn="l" rtl="0">
              <a:lnSpc>
                <a:spcPct val="115000"/>
              </a:lnSpc>
              <a:spcBef>
                <a:spcPts val="1200"/>
              </a:spcBef>
              <a:spcAft>
                <a:spcPts val="0"/>
              </a:spcAft>
              <a:buSzPct val="128571"/>
              <a:buFont typeface="Noto Sans Symbols"/>
              <a:buChar char="⮚"/>
            </a:pPr>
            <a:r>
              <a:rPr lang="fr"/>
              <a:t>Enfin, l’atelier s’intéresse à notre consommation en eau, en tant que citoyens. </a:t>
            </a:r>
            <a:endParaRPr/>
          </a:p>
          <a:p>
            <a:pPr marL="285750" lvl="0" indent="-285750" algn="l" rtl="0">
              <a:lnSpc>
                <a:spcPct val="115000"/>
              </a:lnSpc>
              <a:spcBef>
                <a:spcPts val="1200"/>
              </a:spcBef>
              <a:spcAft>
                <a:spcPts val="0"/>
              </a:spcAft>
              <a:buSzPct val="128571"/>
              <a:buFont typeface="Noto Sans Symbols"/>
              <a:buChar char="⮚"/>
            </a:pPr>
            <a:r>
              <a:rPr lang="fr"/>
              <a:t>Développé avec Chouette Impact, qui l’utilise dans un </a:t>
            </a:r>
            <a:r>
              <a:rPr lang="fr" b="1"/>
              <a:t>cadre professionnel (prestations entreprises et autres)</a:t>
            </a:r>
            <a:endParaRPr b="1"/>
          </a:p>
        </p:txBody>
      </p:sp>
      <p:pic>
        <p:nvPicPr>
          <p:cNvPr id="168" name="Google Shape;168;p4"/>
          <p:cNvPicPr preferRelativeResize="0"/>
          <p:nvPr/>
        </p:nvPicPr>
        <p:blipFill rotWithShape="1">
          <a:blip r:embed="rId3">
            <a:alphaModFix/>
          </a:blip>
          <a:srcRect/>
          <a:stretch/>
        </p:blipFill>
        <p:spPr>
          <a:xfrm>
            <a:off x="0" y="1017800"/>
            <a:ext cx="5529431" cy="1219791"/>
          </a:xfrm>
          <a:prstGeom prst="rect">
            <a:avLst/>
          </a:prstGeom>
          <a:noFill/>
          <a:ln>
            <a:noFill/>
          </a:ln>
        </p:spPr>
      </p:pic>
      <p:pic>
        <p:nvPicPr>
          <p:cNvPr id="169" name="Google Shape;169;p4"/>
          <p:cNvPicPr preferRelativeResize="0"/>
          <p:nvPr/>
        </p:nvPicPr>
        <p:blipFill rotWithShape="1">
          <a:blip r:embed="rId4">
            <a:alphaModFix/>
          </a:blip>
          <a:srcRect l="50046" t="48879"/>
          <a:stretch/>
        </p:blipFill>
        <p:spPr>
          <a:xfrm>
            <a:off x="5637007" y="1586165"/>
            <a:ext cx="3195293" cy="1545805"/>
          </a:xfrm>
          <a:prstGeom prst="rect">
            <a:avLst/>
          </a:prstGeom>
          <a:noFill/>
          <a:ln>
            <a:noFill/>
          </a:ln>
        </p:spPr>
      </p:pic>
      <p:sp>
        <p:nvSpPr>
          <p:cNvPr id="170" name="Google Shape;170;p4"/>
          <p:cNvSpPr txBox="1"/>
          <p:nvPr/>
        </p:nvSpPr>
        <p:spPr>
          <a:xfrm>
            <a:off x="0" y="2237591"/>
            <a:ext cx="22733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Exemple : Jeu 1 (6 cartes)</a:t>
            </a:r>
            <a:endParaRPr/>
          </a:p>
        </p:txBody>
      </p:sp>
      <p:sp>
        <p:nvSpPr>
          <p:cNvPr id="171" name="Google Shape;171;p4"/>
          <p:cNvSpPr txBox="1"/>
          <p:nvPr/>
        </p:nvSpPr>
        <p:spPr>
          <a:xfrm>
            <a:off x="5602840" y="1352208"/>
            <a:ext cx="23727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Exemple : Jeu 3 (13 cartes)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5"/>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2784"/>
              <a:buFont typeface="Twentieth Century"/>
              <a:buNone/>
            </a:pPr>
            <a:r>
              <a:rPr lang="fr">
                <a:solidFill>
                  <a:schemeClr val="lt1"/>
                </a:solidFill>
              </a:rPr>
              <a:t>L’ATELIER :</a:t>
            </a:r>
            <a:br>
              <a:rPr lang="fr">
                <a:solidFill>
                  <a:schemeClr val="lt1"/>
                </a:solidFill>
              </a:rPr>
            </a:br>
            <a:r>
              <a:rPr lang="fr">
                <a:solidFill>
                  <a:schemeClr val="lt1"/>
                </a:solidFill>
              </a:rPr>
              <a:t>LA FRESQUE DE L’EAU</a:t>
            </a:r>
            <a:endParaRPr>
              <a:solidFill>
                <a:schemeClr val="lt1"/>
              </a:solidFill>
            </a:endParaRPr>
          </a:p>
        </p:txBody>
      </p:sp>
    </p:spTree>
  </p:cSld>
  <p:clrMapOvr>
    <a:masterClrMapping/>
  </p:clrMapOvr>
</p:sld>
</file>

<file path=ppt/theme/theme1.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4277</Words>
  <Application>Microsoft Office PowerPoint</Application>
  <PresentationFormat>Affichage à l'écran (16:9)</PresentationFormat>
  <Paragraphs>484</Paragraphs>
  <Slides>72</Slides>
  <Notes>72</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72</vt:i4>
      </vt:variant>
    </vt:vector>
  </HeadingPairs>
  <TitlesOfParts>
    <vt:vector size="81" baseType="lpstr">
      <vt:lpstr>Roboto</vt:lpstr>
      <vt:lpstr>Wingdings</vt:lpstr>
      <vt:lpstr>Noto Sans Symbols</vt:lpstr>
      <vt:lpstr>Calibri</vt:lpstr>
      <vt:lpstr>Arial</vt:lpstr>
      <vt:lpstr>Courier New</vt:lpstr>
      <vt:lpstr>Twentieth Century</vt:lpstr>
      <vt:lpstr>Intégral</vt:lpstr>
      <vt:lpstr>Intégral</vt:lpstr>
      <vt:lpstr>Présentation PowerPoint</vt:lpstr>
      <vt:lpstr>Sommaire</vt:lpstr>
      <vt:lpstr>TOUR DE TABLE</vt:lpstr>
      <vt:lpstr>Brisons la glace !</vt:lpstr>
      <vt:lpstr>LE CADRE : L’ASSOCIATION EAU’DYSSÉE</vt:lpstr>
      <vt:lpstr>Notre Raison d’être</vt:lpstr>
      <vt:lpstr>Notre travail</vt:lpstr>
      <vt:lpstr>Eau’Rigine</vt:lpstr>
      <vt:lpstr>L’ATELIER : LA FRESQUE DE L’EAU</vt:lpstr>
      <vt:lpstr>Les Fondateurs</vt:lpstr>
      <vt:lpstr>L’ADN de la Fresque</vt:lpstr>
      <vt:lpstr>Le public cible</vt:lpstr>
      <vt:lpstr>Le format</vt:lpstr>
      <vt:lpstr>Posture de l’animateur</vt:lpstr>
      <vt:lpstr>Nos 4 jeux : une vision intégrale sur l’eau</vt:lpstr>
      <vt:lpstr>La fresque en présentiel</vt:lpstr>
      <vt:lpstr>La fresque en ligne</vt:lpstr>
      <vt:lpstr>L’atelier, pas à pas</vt:lpstr>
      <vt:lpstr>Présentation PowerPoint</vt:lpstr>
      <vt:lpstr>Introduction (15 minutes)</vt:lpstr>
      <vt:lpstr>Présentation PowerPoint</vt:lpstr>
      <vt:lpstr>Jeu 1 : Le cycle naturel de l’eau </vt:lpstr>
      <vt:lpstr>Jeu 1 : la base, nos stocks et flux </vt:lpstr>
      <vt:lpstr>A vous de jouer ! Stocks</vt:lpstr>
      <vt:lpstr>A vous de jouer ! Stocks</vt:lpstr>
      <vt:lpstr>A vous de jouer ! Stocks &amp; Flux</vt:lpstr>
      <vt:lpstr>Jeu 1 (30 min) : debrief</vt:lpstr>
      <vt:lpstr>Présentation PowerPoint</vt:lpstr>
      <vt:lpstr>Jeu 2 : le cycle anthropique de l’eau </vt:lpstr>
      <vt:lpstr>Jeu 2 : première intervention humaine </vt:lpstr>
      <vt:lpstr>A vous de jouer ! Stocks naturels  captés</vt:lpstr>
      <vt:lpstr>Correction Lot 2</vt:lpstr>
      <vt:lpstr>Jeu 2 : débrief</vt:lpstr>
      <vt:lpstr>Présentation PowerPoint</vt:lpstr>
      <vt:lpstr>Transition, nos activités humaines </vt:lpstr>
      <vt:lpstr>Transition, nos activités </vt:lpstr>
      <vt:lpstr>A vous de jouer !</vt:lpstr>
      <vt:lpstr>A vous de jouer !</vt:lpstr>
      <vt:lpstr>A vous de jouer !</vt:lpstr>
      <vt:lpstr>Transition : debrief</vt:lpstr>
      <vt:lpstr>Présentation PowerPoint</vt:lpstr>
      <vt:lpstr>Jeu 3 : l’impact de nos activités </vt:lpstr>
      <vt:lpstr>Jeu 3 : l’impact de nos activités </vt:lpstr>
      <vt:lpstr>Première colonne</vt:lpstr>
      <vt:lpstr>Deuxième colonne</vt:lpstr>
      <vt:lpstr>Troisième colonne</vt:lpstr>
      <vt:lpstr>Jeu 3 : debrief</vt:lpstr>
      <vt:lpstr>Présentation PowerPoint</vt:lpstr>
      <vt:lpstr>Jeu 4 : l’impact du changement climatique </vt:lpstr>
      <vt:lpstr>Jeu 4 : l’impact du changement climatique</vt:lpstr>
      <vt:lpstr>Jeu 4 : l’impact du changement climatique</vt:lpstr>
      <vt:lpstr>Correction (Impacts France)</vt:lpstr>
      <vt:lpstr>Jeu 4 : debrief</vt:lpstr>
      <vt:lpstr>Présentation PowerPoint</vt:lpstr>
      <vt:lpstr>Débat : notre empreinte eau </vt:lpstr>
      <vt:lpstr>Débat, notre empreinte eau </vt:lpstr>
      <vt:lpstr>Débat, notre empreinte eau </vt:lpstr>
      <vt:lpstr>Débat</vt:lpstr>
      <vt:lpstr>Débat (page explicative  des mesures sur  le site)</vt:lpstr>
      <vt:lpstr>Mini jeux</vt:lpstr>
      <vt:lpstr>Présentation PowerPoint</vt:lpstr>
      <vt:lpstr>LICENCE &amp; CONDITIONS COMMERCIALES</vt:lpstr>
      <vt:lpstr>Licence</vt:lpstr>
      <vt:lpstr>Statut animateur pro agréé</vt:lpstr>
      <vt:lpstr>Agrément pro</vt:lpstr>
      <vt:lpstr>OUTILS À DISPOSITION DES ANIMATEURS</vt:lpstr>
      <vt:lpstr>Présentation PowerPoint</vt:lpstr>
      <vt:lpstr>Présentation PowerPoint</vt:lpstr>
      <vt:lpstr>Présentation PowerPoint</vt:lpstr>
      <vt:lpstr>Présentation PowerPoint</vt:lpstr>
      <vt:lpstr>Q &amp; R</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CAILLOUET Laurie</dc:creator>
  <cp:lastModifiedBy>CAILLOUET Laurie</cp:lastModifiedBy>
  <cp:revision>11</cp:revision>
  <dcterms:modified xsi:type="dcterms:W3CDTF">2024-02-29T12:46:16Z</dcterms:modified>
</cp:coreProperties>
</file>